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5" r:id="rId1"/>
  </p:sldMasterIdLst>
  <p:notesMasterIdLst>
    <p:notesMasterId r:id="rId23"/>
  </p:notesMasterIdLst>
  <p:sldIdLst>
    <p:sldId id="256" r:id="rId2"/>
    <p:sldId id="263" r:id="rId3"/>
    <p:sldId id="280" r:id="rId4"/>
    <p:sldId id="262" r:id="rId5"/>
    <p:sldId id="272" r:id="rId6"/>
    <p:sldId id="273" r:id="rId7"/>
    <p:sldId id="281" r:id="rId8"/>
    <p:sldId id="278" r:id="rId9"/>
    <p:sldId id="282" r:id="rId10"/>
    <p:sldId id="266" r:id="rId11"/>
    <p:sldId id="265" r:id="rId12"/>
    <p:sldId id="283" r:id="rId13"/>
    <p:sldId id="284" r:id="rId14"/>
    <p:sldId id="285" r:id="rId15"/>
    <p:sldId id="286" r:id="rId16"/>
    <p:sldId id="287" r:id="rId17"/>
    <p:sldId id="288" r:id="rId18"/>
    <p:sldId id="289" r:id="rId19"/>
    <p:sldId id="292" r:id="rId20"/>
    <p:sldId id="293" r:id="rId21"/>
    <p:sldId id="294" r:id="rId22"/>
  </p:sldIdLst>
  <p:sldSz cx="12192000" cy="6858000"/>
  <p:notesSz cx="6858000" cy="9144000"/>
  <p:defaultTextStyle>
    <a:defPPr>
      <a:defRPr lang="de-DE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8888"/>
    <a:srgbClr val="000000"/>
    <a:srgbClr val="7AB51D"/>
    <a:srgbClr val="0B397C"/>
    <a:srgbClr val="003677"/>
    <a:srgbClr val="193A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46365F-5DDB-D94F-AB72-C7635FE9155A}" v="10" dt="2022-11-19T14:04:31.2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3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420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ynn L." userId="8ad7fb526861aa9e" providerId="LiveId" clId="{05967C33-193C-40B1-BAFF-7211CFC8C8B3}"/>
    <pc:docChg chg="undo custSel modSld">
      <pc:chgData name="Fynn L." userId="8ad7fb526861aa9e" providerId="LiveId" clId="{05967C33-193C-40B1-BAFF-7211CFC8C8B3}" dt="2022-11-19T15:43:42.842" v="58" actId="1076"/>
      <pc:docMkLst>
        <pc:docMk/>
      </pc:docMkLst>
      <pc:sldChg chg="modSp mod">
        <pc:chgData name="Fynn L." userId="8ad7fb526861aa9e" providerId="LiveId" clId="{05967C33-193C-40B1-BAFF-7211CFC8C8B3}" dt="2022-11-19T14:47:08.555" v="17" actId="20577"/>
        <pc:sldMkLst>
          <pc:docMk/>
          <pc:sldMk cId="3936611301" sldId="256"/>
        </pc:sldMkLst>
        <pc:spChg chg="mod">
          <ac:chgData name="Fynn L." userId="8ad7fb526861aa9e" providerId="LiveId" clId="{05967C33-193C-40B1-BAFF-7211CFC8C8B3}" dt="2022-11-19T14:47:08.555" v="17" actId="20577"/>
          <ac:spMkLst>
            <pc:docMk/>
            <pc:sldMk cId="3936611301" sldId="256"/>
            <ac:spMk id="10" creationId="{00000000-0000-0000-0000-000000000000}"/>
          </ac:spMkLst>
        </pc:spChg>
      </pc:sldChg>
      <pc:sldChg chg="modSp mod">
        <pc:chgData name="Fynn L." userId="8ad7fb526861aa9e" providerId="LiveId" clId="{05967C33-193C-40B1-BAFF-7211CFC8C8B3}" dt="2022-11-19T14:58:19.740" v="44" actId="20577"/>
        <pc:sldMkLst>
          <pc:docMk/>
          <pc:sldMk cId="2064965787" sldId="272"/>
        </pc:sldMkLst>
        <pc:spChg chg="mod">
          <ac:chgData name="Fynn L." userId="8ad7fb526861aa9e" providerId="LiveId" clId="{05967C33-193C-40B1-BAFF-7211CFC8C8B3}" dt="2022-11-19T14:58:19.740" v="44" actId="20577"/>
          <ac:spMkLst>
            <pc:docMk/>
            <pc:sldMk cId="2064965787" sldId="272"/>
            <ac:spMk id="2" creationId="{00000000-0000-0000-0000-000000000000}"/>
          </ac:spMkLst>
        </pc:spChg>
      </pc:sldChg>
      <pc:sldChg chg="addSp delSp modSp mod">
        <pc:chgData name="Fynn L." userId="8ad7fb526861aa9e" providerId="LiveId" clId="{05967C33-193C-40B1-BAFF-7211CFC8C8B3}" dt="2022-11-19T15:43:42.842" v="58" actId="1076"/>
        <pc:sldMkLst>
          <pc:docMk/>
          <pc:sldMk cId="2694231971" sldId="282"/>
        </pc:sldMkLst>
        <pc:spChg chg="add del mod">
          <ac:chgData name="Fynn L." userId="8ad7fb526861aa9e" providerId="LiveId" clId="{05967C33-193C-40B1-BAFF-7211CFC8C8B3}" dt="2022-11-19T15:43:42.842" v="58" actId="1076"/>
          <ac:spMkLst>
            <pc:docMk/>
            <pc:sldMk cId="2694231971" sldId="282"/>
            <ac:spMk id="14" creationId="{8F9ADC6C-09BF-8753-4620-8BD63AF5DFF9}"/>
          </ac:spMkLst>
        </pc:spChg>
      </pc:sldChg>
      <pc:sldChg chg="modSp mod">
        <pc:chgData name="Fynn L." userId="8ad7fb526861aa9e" providerId="LiveId" clId="{05967C33-193C-40B1-BAFF-7211CFC8C8B3}" dt="2022-11-19T14:50:46.534" v="20" actId="20577"/>
        <pc:sldMkLst>
          <pc:docMk/>
          <pc:sldMk cId="492312274" sldId="283"/>
        </pc:sldMkLst>
        <pc:spChg chg="mod">
          <ac:chgData name="Fynn L." userId="8ad7fb526861aa9e" providerId="LiveId" clId="{05967C33-193C-40B1-BAFF-7211CFC8C8B3}" dt="2022-11-19T14:50:46.534" v="20" actId="20577"/>
          <ac:spMkLst>
            <pc:docMk/>
            <pc:sldMk cId="492312274" sldId="283"/>
            <ac:spMk id="6" creationId="{1195951B-0A63-C8B4-81D9-9A17A3F68459}"/>
          </ac:spMkLst>
        </pc:spChg>
      </pc:sldChg>
      <pc:sldChg chg="modSp mod">
        <pc:chgData name="Fynn L." userId="8ad7fb526861aa9e" providerId="LiveId" clId="{05967C33-193C-40B1-BAFF-7211CFC8C8B3}" dt="2022-11-19T14:50:50.932" v="21" actId="20577"/>
        <pc:sldMkLst>
          <pc:docMk/>
          <pc:sldMk cId="565423413" sldId="284"/>
        </pc:sldMkLst>
        <pc:spChg chg="mod">
          <ac:chgData name="Fynn L." userId="8ad7fb526861aa9e" providerId="LiveId" clId="{05967C33-193C-40B1-BAFF-7211CFC8C8B3}" dt="2022-11-19T14:50:50.932" v="21" actId="20577"/>
          <ac:spMkLst>
            <pc:docMk/>
            <pc:sldMk cId="565423413" sldId="284"/>
            <ac:spMk id="6" creationId="{B30DA629-110B-5B92-E16B-E9206E69F397}"/>
          </ac:spMkLst>
        </pc:spChg>
      </pc:sldChg>
      <pc:sldChg chg="modSp mod">
        <pc:chgData name="Fynn L." userId="8ad7fb526861aa9e" providerId="LiveId" clId="{05967C33-193C-40B1-BAFF-7211CFC8C8B3}" dt="2022-11-19T14:50:59.010" v="26" actId="20577"/>
        <pc:sldMkLst>
          <pc:docMk/>
          <pc:sldMk cId="3761606190" sldId="285"/>
        </pc:sldMkLst>
        <pc:spChg chg="mod">
          <ac:chgData name="Fynn L." userId="8ad7fb526861aa9e" providerId="LiveId" clId="{05967C33-193C-40B1-BAFF-7211CFC8C8B3}" dt="2022-11-19T14:50:59.010" v="26" actId="20577"/>
          <ac:spMkLst>
            <pc:docMk/>
            <pc:sldMk cId="3761606190" sldId="285"/>
            <ac:spMk id="5" creationId="{0D053563-939A-A02F-11E7-6060574A4BF8}"/>
          </ac:spMkLst>
        </pc:spChg>
      </pc:sldChg>
      <pc:sldChg chg="modSp mod">
        <pc:chgData name="Fynn L." userId="8ad7fb526861aa9e" providerId="LiveId" clId="{05967C33-193C-40B1-BAFF-7211CFC8C8B3}" dt="2022-11-19T14:51:03.233" v="29" actId="20577"/>
        <pc:sldMkLst>
          <pc:docMk/>
          <pc:sldMk cId="3413069732" sldId="286"/>
        </pc:sldMkLst>
        <pc:spChg chg="mod">
          <ac:chgData name="Fynn L." userId="8ad7fb526861aa9e" providerId="LiveId" clId="{05967C33-193C-40B1-BAFF-7211CFC8C8B3}" dt="2022-11-19T14:51:03.233" v="29" actId="20577"/>
          <ac:spMkLst>
            <pc:docMk/>
            <pc:sldMk cId="3413069732" sldId="286"/>
            <ac:spMk id="5" creationId="{E7D0FDC4-7D0D-9359-AD65-AA773434402D}"/>
          </ac:spMkLst>
        </pc:spChg>
      </pc:sldChg>
      <pc:sldChg chg="modSp mod">
        <pc:chgData name="Fynn L." userId="8ad7fb526861aa9e" providerId="LiveId" clId="{05967C33-193C-40B1-BAFF-7211CFC8C8B3}" dt="2022-11-19T14:51:08.663" v="32" actId="20577"/>
        <pc:sldMkLst>
          <pc:docMk/>
          <pc:sldMk cId="2873053741" sldId="287"/>
        </pc:sldMkLst>
        <pc:spChg chg="mod">
          <ac:chgData name="Fynn L." userId="8ad7fb526861aa9e" providerId="LiveId" clId="{05967C33-193C-40B1-BAFF-7211CFC8C8B3}" dt="2022-11-19T14:51:08.663" v="32" actId="20577"/>
          <ac:spMkLst>
            <pc:docMk/>
            <pc:sldMk cId="2873053741" sldId="287"/>
            <ac:spMk id="5" creationId="{BA95AEA0-D2C6-0C1A-9078-CA272BB88131}"/>
          </ac:spMkLst>
        </pc:spChg>
      </pc:sldChg>
      <pc:sldChg chg="modSp mod">
        <pc:chgData name="Fynn L." userId="8ad7fb526861aa9e" providerId="LiveId" clId="{05967C33-193C-40B1-BAFF-7211CFC8C8B3}" dt="2022-11-19T14:51:13.894" v="33" actId="20577"/>
        <pc:sldMkLst>
          <pc:docMk/>
          <pc:sldMk cId="2559872408" sldId="288"/>
        </pc:sldMkLst>
        <pc:spChg chg="mod">
          <ac:chgData name="Fynn L." userId="8ad7fb526861aa9e" providerId="LiveId" clId="{05967C33-193C-40B1-BAFF-7211CFC8C8B3}" dt="2022-11-19T14:51:13.894" v="33" actId="20577"/>
          <ac:spMkLst>
            <pc:docMk/>
            <pc:sldMk cId="2559872408" sldId="288"/>
            <ac:spMk id="5" creationId="{72AABDF0-815F-A261-0729-E48B20A48BF5}"/>
          </ac:spMkLst>
        </pc:spChg>
      </pc:sldChg>
      <pc:sldChg chg="modSp mod">
        <pc:chgData name="Fynn L." userId="8ad7fb526861aa9e" providerId="LiveId" clId="{05967C33-193C-40B1-BAFF-7211CFC8C8B3}" dt="2022-11-19T14:51:18.195" v="36" actId="20577"/>
        <pc:sldMkLst>
          <pc:docMk/>
          <pc:sldMk cId="2234340577" sldId="289"/>
        </pc:sldMkLst>
        <pc:spChg chg="mod">
          <ac:chgData name="Fynn L." userId="8ad7fb526861aa9e" providerId="LiveId" clId="{05967C33-193C-40B1-BAFF-7211CFC8C8B3}" dt="2022-11-19T14:51:18.195" v="36" actId="20577"/>
          <ac:spMkLst>
            <pc:docMk/>
            <pc:sldMk cId="2234340577" sldId="289"/>
            <ac:spMk id="5" creationId="{13C643D2-8057-B605-753E-4D4D132E37EE}"/>
          </ac:spMkLst>
        </pc:spChg>
      </pc:sldChg>
      <pc:sldChg chg="modSp mod">
        <pc:chgData name="Fynn L." userId="8ad7fb526861aa9e" providerId="LiveId" clId="{05967C33-193C-40B1-BAFF-7211CFC8C8B3}" dt="2022-11-19T14:51:22.805" v="39" actId="20577"/>
        <pc:sldMkLst>
          <pc:docMk/>
          <pc:sldMk cId="2534813621" sldId="292"/>
        </pc:sldMkLst>
        <pc:spChg chg="mod">
          <ac:chgData name="Fynn L." userId="8ad7fb526861aa9e" providerId="LiveId" clId="{05967C33-193C-40B1-BAFF-7211CFC8C8B3}" dt="2022-11-19T14:51:22.805" v="39" actId="20577"/>
          <ac:spMkLst>
            <pc:docMk/>
            <pc:sldMk cId="2534813621" sldId="292"/>
            <ac:spMk id="5" creationId="{BF9E1A8D-95C9-1F5F-52D3-2C47D2FBDE2F}"/>
          </ac:spMkLst>
        </pc:spChg>
      </pc:sldChg>
      <pc:sldChg chg="modSp mod">
        <pc:chgData name="Fynn L." userId="8ad7fb526861aa9e" providerId="LiveId" clId="{05967C33-193C-40B1-BAFF-7211CFC8C8B3}" dt="2022-11-19T14:51:27.304" v="42" actId="20577"/>
        <pc:sldMkLst>
          <pc:docMk/>
          <pc:sldMk cId="2772453861" sldId="293"/>
        </pc:sldMkLst>
        <pc:spChg chg="mod">
          <ac:chgData name="Fynn L." userId="8ad7fb526861aa9e" providerId="LiveId" clId="{05967C33-193C-40B1-BAFF-7211CFC8C8B3}" dt="2022-11-19T14:51:27.304" v="42" actId="20577"/>
          <ac:spMkLst>
            <pc:docMk/>
            <pc:sldMk cId="2772453861" sldId="293"/>
            <ac:spMk id="5" creationId="{93672BF9-8923-AD16-A89C-0BA7FCB63987}"/>
          </ac:spMkLst>
        </pc:spChg>
      </pc:sldChg>
      <pc:sldChg chg="modSp mod">
        <pc:chgData name="Fynn L." userId="8ad7fb526861aa9e" providerId="LiveId" clId="{05967C33-193C-40B1-BAFF-7211CFC8C8B3}" dt="2022-11-19T14:51:31.474" v="43" actId="20577"/>
        <pc:sldMkLst>
          <pc:docMk/>
          <pc:sldMk cId="3707491537" sldId="294"/>
        </pc:sldMkLst>
        <pc:spChg chg="mod">
          <ac:chgData name="Fynn L." userId="8ad7fb526861aa9e" providerId="LiveId" clId="{05967C33-193C-40B1-BAFF-7211CFC8C8B3}" dt="2022-11-19T14:51:31.474" v="43" actId="20577"/>
          <ac:spMkLst>
            <pc:docMk/>
            <pc:sldMk cId="3707491537" sldId="294"/>
            <ac:spMk id="5" creationId="{21EF36F9-1059-3FA4-1E20-15D1B66F51F6}"/>
          </ac:spMkLst>
        </pc:spChg>
      </pc:sldChg>
    </pc:docChg>
  </pc:docChgLst>
  <pc:docChgLst>
    <pc:chgData name="Moritz Deckert" userId="e4d5ac3a205430c3" providerId="LiveId" clId="{C246365F-5DDB-D94F-AB72-C7635FE9155A}"/>
    <pc:docChg chg="custSel addSld delSld modSld">
      <pc:chgData name="Moritz Deckert" userId="e4d5ac3a205430c3" providerId="LiveId" clId="{C246365F-5DDB-D94F-AB72-C7635FE9155A}" dt="2022-11-19T14:04:40.323" v="1323" actId="20577"/>
      <pc:docMkLst>
        <pc:docMk/>
      </pc:docMkLst>
      <pc:sldChg chg="addSp delSp modSp new mod">
        <pc:chgData name="Moritz Deckert" userId="e4d5ac3a205430c3" providerId="LiveId" clId="{C246365F-5DDB-D94F-AB72-C7635FE9155A}" dt="2022-11-19T13:16:38.076" v="314" actId="20577"/>
        <pc:sldMkLst>
          <pc:docMk/>
          <pc:sldMk cId="2234340577" sldId="289"/>
        </pc:sldMkLst>
        <pc:spChg chg="mod">
          <ac:chgData name="Moritz Deckert" userId="e4d5ac3a205430c3" providerId="LiveId" clId="{C246365F-5DDB-D94F-AB72-C7635FE9155A}" dt="2022-11-19T13:14:06.755" v="57" actId="20577"/>
          <ac:spMkLst>
            <pc:docMk/>
            <pc:sldMk cId="2234340577" sldId="289"/>
            <ac:spMk id="2" creationId="{A057C5E7-6C6C-8804-04E9-339321422172}"/>
          </ac:spMkLst>
        </pc:spChg>
        <pc:spChg chg="del">
          <ac:chgData name="Moritz Deckert" userId="e4d5ac3a205430c3" providerId="LiveId" clId="{C246365F-5DDB-D94F-AB72-C7635FE9155A}" dt="2022-11-19T13:15:52.982" v="304" actId="931"/>
          <ac:spMkLst>
            <pc:docMk/>
            <pc:sldMk cId="2234340577" sldId="289"/>
            <ac:spMk id="3" creationId="{DDC886DA-2107-54C1-1BE7-71533916A0EF}"/>
          </ac:spMkLst>
        </pc:spChg>
        <pc:spChg chg="mod">
          <ac:chgData name="Moritz Deckert" userId="e4d5ac3a205430c3" providerId="LiveId" clId="{C246365F-5DDB-D94F-AB72-C7635FE9155A}" dt="2022-11-19T13:15:19.952" v="303" actId="20577"/>
          <ac:spMkLst>
            <pc:docMk/>
            <pc:sldMk cId="2234340577" sldId="289"/>
            <ac:spMk id="7" creationId="{5E713A22-562F-43E6-6A05-37887DD03D0F}"/>
          </ac:spMkLst>
        </pc:spChg>
        <pc:spChg chg="add mod">
          <ac:chgData name="Moritz Deckert" userId="e4d5ac3a205430c3" providerId="LiveId" clId="{C246365F-5DDB-D94F-AB72-C7635FE9155A}" dt="2022-11-19T13:16:38.076" v="314" actId="20577"/>
          <ac:spMkLst>
            <pc:docMk/>
            <pc:sldMk cId="2234340577" sldId="289"/>
            <ac:spMk id="10" creationId="{C705F1D3-2EDC-E39B-77F3-3B71F25FD7A7}"/>
          </ac:spMkLst>
        </pc:spChg>
        <pc:picChg chg="add mod">
          <ac:chgData name="Moritz Deckert" userId="e4d5ac3a205430c3" providerId="LiveId" clId="{C246365F-5DDB-D94F-AB72-C7635FE9155A}" dt="2022-11-19T13:16:01.423" v="308" actId="1076"/>
          <ac:picMkLst>
            <pc:docMk/>
            <pc:sldMk cId="2234340577" sldId="289"/>
            <ac:picMk id="9" creationId="{C1B020C4-B148-5B20-6AEB-3212EDC1A595}"/>
          </ac:picMkLst>
        </pc:picChg>
      </pc:sldChg>
      <pc:sldChg chg="addSp delSp modSp new del mod">
        <pc:chgData name="Moritz Deckert" userId="e4d5ac3a205430c3" providerId="LiveId" clId="{C246365F-5DDB-D94F-AB72-C7635FE9155A}" dt="2022-11-19T13:53:49.080" v="784" actId="2696"/>
        <pc:sldMkLst>
          <pc:docMk/>
          <pc:sldMk cId="4289994712" sldId="290"/>
        </pc:sldMkLst>
        <pc:spChg chg="mod">
          <ac:chgData name="Moritz Deckert" userId="e4d5ac3a205430c3" providerId="LiveId" clId="{C246365F-5DDB-D94F-AB72-C7635FE9155A}" dt="2022-11-19T13:24:47.735" v="387" actId="20577"/>
          <ac:spMkLst>
            <pc:docMk/>
            <pc:sldMk cId="4289994712" sldId="290"/>
            <ac:spMk id="2" creationId="{902C9709-F60D-1E30-B13A-A1D2C96F91BC}"/>
          </ac:spMkLst>
        </pc:spChg>
        <pc:spChg chg="del">
          <ac:chgData name="Moritz Deckert" userId="e4d5ac3a205430c3" providerId="LiveId" clId="{C246365F-5DDB-D94F-AB72-C7635FE9155A}" dt="2022-11-19T13:40:52.829" v="557" actId="3680"/>
          <ac:spMkLst>
            <pc:docMk/>
            <pc:sldMk cId="4289994712" sldId="290"/>
            <ac:spMk id="3" creationId="{308B50A6-D804-CC1D-F5A3-BE1741E7E6D3}"/>
          </ac:spMkLst>
        </pc:spChg>
        <pc:spChg chg="mod">
          <ac:chgData name="Moritz Deckert" userId="e4d5ac3a205430c3" providerId="LiveId" clId="{C246365F-5DDB-D94F-AB72-C7635FE9155A}" dt="2022-11-19T13:40:39.278" v="556" actId="20577"/>
          <ac:spMkLst>
            <pc:docMk/>
            <pc:sldMk cId="4289994712" sldId="290"/>
            <ac:spMk id="7" creationId="{66A41A4C-C53F-CCBD-E983-9760475CB4E7}"/>
          </ac:spMkLst>
        </pc:spChg>
        <pc:spChg chg="add del mod">
          <ac:chgData name="Moritz Deckert" userId="e4d5ac3a205430c3" providerId="LiveId" clId="{C246365F-5DDB-D94F-AB72-C7635FE9155A}" dt="2022-11-19T13:41:32.189" v="559" actId="3680"/>
          <ac:spMkLst>
            <pc:docMk/>
            <pc:sldMk cId="4289994712" sldId="290"/>
            <ac:spMk id="10" creationId="{69A32E66-2426-6580-7009-CC5905374584}"/>
          </ac:spMkLst>
        </pc:spChg>
        <pc:spChg chg="add del mod">
          <ac:chgData name="Moritz Deckert" userId="e4d5ac3a205430c3" providerId="LiveId" clId="{C246365F-5DDB-D94F-AB72-C7635FE9155A}" dt="2022-11-19T13:41:42.037" v="561" actId="3680"/>
          <ac:spMkLst>
            <pc:docMk/>
            <pc:sldMk cId="4289994712" sldId="290"/>
            <ac:spMk id="13" creationId="{5B927612-4822-4AB1-AA00-02B64D68C09E}"/>
          </ac:spMkLst>
        </pc:spChg>
        <pc:graphicFrameChg chg="add del mod ord modGraphic">
          <ac:chgData name="Moritz Deckert" userId="e4d5ac3a205430c3" providerId="LiveId" clId="{C246365F-5DDB-D94F-AB72-C7635FE9155A}" dt="2022-11-19T13:41:09.754" v="558" actId="478"/>
          <ac:graphicFrameMkLst>
            <pc:docMk/>
            <pc:sldMk cId="4289994712" sldId="290"/>
            <ac:graphicFrameMk id="8" creationId="{9CFB177D-DE69-FF87-7789-A98F763C30CC}"/>
          </ac:graphicFrameMkLst>
        </pc:graphicFrameChg>
        <pc:graphicFrameChg chg="add del mod ord modGraphic">
          <ac:chgData name="Moritz Deckert" userId="e4d5ac3a205430c3" providerId="LiveId" clId="{C246365F-5DDB-D94F-AB72-C7635FE9155A}" dt="2022-11-19T13:41:35.670" v="560" actId="478"/>
          <ac:graphicFrameMkLst>
            <pc:docMk/>
            <pc:sldMk cId="4289994712" sldId="290"/>
            <ac:graphicFrameMk id="11" creationId="{B632252D-F05C-095E-F54D-50CFE2265E38}"/>
          </ac:graphicFrameMkLst>
        </pc:graphicFrameChg>
        <pc:graphicFrameChg chg="add mod ord modGraphic">
          <ac:chgData name="Moritz Deckert" userId="e4d5ac3a205430c3" providerId="LiveId" clId="{C246365F-5DDB-D94F-AB72-C7635FE9155A}" dt="2022-11-19T13:52:08.821" v="725" actId="14734"/>
          <ac:graphicFrameMkLst>
            <pc:docMk/>
            <pc:sldMk cId="4289994712" sldId="290"/>
            <ac:graphicFrameMk id="14" creationId="{4F07EFFF-E9B3-A08C-55EA-754954BF0B7C}"/>
          </ac:graphicFrameMkLst>
        </pc:graphicFrameChg>
      </pc:sldChg>
      <pc:sldChg chg="addSp delSp modSp new del mod">
        <pc:chgData name="Moritz Deckert" userId="e4d5ac3a205430c3" providerId="LiveId" clId="{C246365F-5DDB-D94F-AB72-C7635FE9155A}" dt="2022-11-19T13:57:42.801" v="924" actId="2696"/>
        <pc:sldMkLst>
          <pc:docMk/>
          <pc:sldMk cId="1024922412" sldId="291"/>
        </pc:sldMkLst>
        <pc:spChg chg="mod">
          <ac:chgData name="Moritz Deckert" userId="e4d5ac3a205430c3" providerId="LiveId" clId="{C246365F-5DDB-D94F-AB72-C7635FE9155A}" dt="2022-11-19T13:53:41.784" v="783"/>
          <ac:spMkLst>
            <pc:docMk/>
            <pc:sldMk cId="1024922412" sldId="291"/>
            <ac:spMk id="2" creationId="{19021268-428F-0275-A560-980E2CC0C0CC}"/>
          </ac:spMkLst>
        </pc:spChg>
        <pc:spChg chg="del">
          <ac:chgData name="Moritz Deckert" userId="e4d5ac3a205430c3" providerId="LiveId" clId="{C246365F-5DDB-D94F-AB72-C7635FE9155A}" dt="2022-11-19T13:52:25.882" v="727" actId="3680"/>
          <ac:spMkLst>
            <pc:docMk/>
            <pc:sldMk cId="1024922412" sldId="291"/>
            <ac:spMk id="3" creationId="{380EB5E5-2870-4D1E-2FA3-850D33A93B03}"/>
          </ac:spMkLst>
        </pc:spChg>
        <pc:spChg chg="mod">
          <ac:chgData name="Moritz Deckert" userId="e4d5ac3a205430c3" providerId="LiveId" clId="{C246365F-5DDB-D94F-AB72-C7635FE9155A}" dt="2022-11-19T13:53:35.195" v="782"/>
          <ac:spMkLst>
            <pc:docMk/>
            <pc:sldMk cId="1024922412" sldId="291"/>
            <ac:spMk id="7" creationId="{D56176FE-8755-BB06-79C7-682560ADF897}"/>
          </ac:spMkLst>
        </pc:spChg>
        <pc:spChg chg="add mod">
          <ac:chgData name="Moritz Deckert" userId="e4d5ac3a205430c3" providerId="LiveId" clId="{C246365F-5DDB-D94F-AB72-C7635FE9155A}" dt="2022-11-19T13:55:31.664" v="869" actId="20577"/>
          <ac:spMkLst>
            <pc:docMk/>
            <pc:sldMk cId="1024922412" sldId="291"/>
            <ac:spMk id="9" creationId="{50E86DD1-20FF-F25E-60E4-77256046ABF8}"/>
          </ac:spMkLst>
        </pc:spChg>
        <pc:graphicFrameChg chg="add mod ord modGraphic">
          <ac:chgData name="Moritz Deckert" userId="e4d5ac3a205430c3" providerId="LiveId" clId="{C246365F-5DDB-D94F-AB72-C7635FE9155A}" dt="2022-11-19T13:54:00.350" v="785" actId="1076"/>
          <ac:graphicFrameMkLst>
            <pc:docMk/>
            <pc:sldMk cId="1024922412" sldId="291"/>
            <ac:graphicFrameMk id="8" creationId="{DD399B81-F391-0BF4-41E0-B32BC1D7FB9A}"/>
          </ac:graphicFrameMkLst>
        </pc:graphicFrameChg>
      </pc:sldChg>
      <pc:sldChg chg="addSp delSp modSp add mod">
        <pc:chgData name="Moritz Deckert" userId="e4d5ac3a205430c3" providerId="LiveId" clId="{C246365F-5DDB-D94F-AB72-C7635FE9155A}" dt="2022-11-19T13:57:38.619" v="923" actId="20577"/>
        <pc:sldMkLst>
          <pc:docMk/>
          <pc:sldMk cId="2534813621" sldId="292"/>
        </pc:sldMkLst>
        <pc:spChg chg="add del mod">
          <ac:chgData name="Moritz Deckert" userId="e4d5ac3a205430c3" providerId="LiveId" clId="{C246365F-5DDB-D94F-AB72-C7635FE9155A}" dt="2022-11-19T13:56:46.376" v="873" actId="3680"/>
          <ac:spMkLst>
            <pc:docMk/>
            <pc:sldMk cId="2534813621" sldId="292"/>
            <ac:spMk id="10" creationId="{CCB8DC80-5BAE-442C-E06C-CFD9DE343D62}"/>
          </ac:spMkLst>
        </pc:spChg>
        <pc:graphicFrameChg chg="del modGraphic">
          <ac:chgData name="Moritz Deckert" userId="e4d5ac3a205430c3" providerId="LiveId" clId="{C246365F-5DDB-D94F-AB72-C7635FE9155A}" dt="2022-11-19T13:56:38.199" v="872" actId="478"/>
          <ac:graphicFrameMkLst>
            <pc:docMk/>
            <pc:sldMk cId="2534813621" sldId="292"/>
            <ac:graphicFrameMk id="8" creationId="{DD399B81-F391-0BF4-41E0-B32BC1D7FB9A}"/>
          </ac:graphicFrameMkLst>
        </pc:graphicFrameChg>
        <pc:graphicFrameChg chg="add mod ord modGraphic">
          <ac:chgData name="Moritz Deckert" userId="e4d5ac3a205430c3" providerId="LiveId" clId="{C246365F-5DDB-D94F-AB72-C7635FE9155A}" dt="2022-11-19T13:57:38.619" v="923" actId="20577"/>
          <ac:graphicFrameMkLst>
            <pc:docMk/>
            <pc:sldMk cId="2534813621" sldId="292"/>
            <ac:graphicFrameMk id="11" creationId="{4A44759A-5275-3D5D-7806-33CCD5880FA7}"/>
          </ac:graphicFrameMkLst>
        </pc:graphicFrameChg>
      </pc:sldChg>
      <pc:sldChg chg="addSp delSp modSp new mod">
        <pc:chgData name="Moritz Deckert" userId="e4d5ac3a205430c3" providerId="LiveId" clId="{C246365F-5DDB-D94F-AB72-C7635FE9155A}" dt="2022-11-19T14:02:10.847" v="1202" actId="20577"/>
        <pc:sldMkLst>
          <pc:docMk/>
          <pc:sldMk cId="2772453861" sldId="293"/>
        </pc:sldMkLst>
        <pc:spChg chg="mod">
          <ac:chgData name="Moritz Deckert" userId="e4d5ac3a205430c3" providerId="LiveId" clId="{C246365F-5DDB-D94F-AB72-C7635FE9155A}" dt="2022-11-19T13:59:03.334" v="1004" actId="20577"/>
          <ac:spMkLst>
            <pc:docMk/>
            <pc:sldMk cId="2772453861" sldId="293"/>
            <ac:spMk id="2" creationId="{5D5D9618-69A8-08EE-D867-E719D7E5F8FE}"/>
          </ac:spMkLst>
        </pc:spChg>
        <pc:spChg chg="del">
          <ac:chgData name="Moritz Deckert" userId="e4d5ac3a205430c3" providerId="LiveId" clId="{C246365F-5DDB-D94F-AB72-C7635FE9155A}" dt="2022-11-19T14:01:21.079" v="1185" actId="931"/>
          <ac:spMkLst>
            <pc:docMk/>
            <pc:sldMk cId="2772453861" sldId="293"/>
            <ac:spMk id="3" creationId="{CCEBF16F-46BB-5732-607C-16E411ED9335}"/>
          </ac:spMkLst>
        </pc:spChg>
        <pc:spChg chg="mod">
          <ac:chgData name="Moritz Deckert" userId="e4d5ac3a205430c3" providerId="LiveId" clId="{C246365F-5DDB-D94F-AB72-C7635FE9155A}" dt="2022-11-19T14:01:48.262" v="1192" actId="14100"/>
          <ac:spMkLst>
            <pc:docMk/>
            <pc:sldMk cId="2772453861" sldId="293"/>
            <ac:spMk id="7" creationId="{DCB796E4-8F39-2D3F-E052-27B8EF12EF16}"/>
          </ac:spMkLst>
        </pc:spChg>
        <pc:spChg chg="add del mod">
          <ac:chgData name="Moritz Deckert" userId="e4d5ac3a205430c3" providerId="LiveId" clId="{C246365F-5DDB-D94F-AB72-C7635FE9155A}" dt="2022-11-19T14:01:28.387" v="1187" actId="931"/>
          <ac:spMkLst>
            <pc:docMk/>
            <pc:sldMk cId="2772453861" sldId="293"/>
            <ac:spMk id="11" creationId="{7118EFB8-1512-0180-6DE2-140426BD46E0}"/>
          </ac:spMkLst>
        </pc:spChg>
        <pc:spChg chg="add mod">
          <ac:chgData name="Moritz Deckert" userId="e4d5ac3a205430c3" providerId="LiveId" clId="{C246365F-5DDB-D94F-AB72-C7635FE9155A}" dt="2022-11-19T14:02:10.847" v="1202" actId="20577"/>
          <ac:spMkLst>
            <pc:docMk/>
            <pc:sldMk cId="2772453861" sldId="293"/>
            <ac:spMk id="14" creationId="{BAF02411-0BDA-6FFD-4DBB-5E478EC8A8C7}"/>
          </ac:spMkLst>
        </pc:spChg>
        <pc:picChg chg="add del mod">
          <ac:chgData name="Moritz Deckert" userId="e4d5ac3a205430c3" providerId="LiveId" clId="{C246365F-5DDB-D94F-AB72-C7635FE9155A}" dt="2022-11-19T14:01:22.562" v="1186" actId="478"/>
          <ac:picMkLst>
            <pc:docMk/>
            <pc:sldMk cId="2772453861" sldId="293"/>
            <ac:picMk id="9" creationId="{1255138E-F623-92E7-C26D-46643BB40DF3}"/>
          </ac:picMkLst>
        </pc:picChg>
        <pc:picChg chg="add mod">
          <ac:chgData name="Moritz Deckert" userId="e4d5ac3a205430c3" providerId="LiveId" clId="{C246365F-5DDB-D94F-AB72-C7635FE9155A}" dt="2022-11-19T14:01:52.666" v="1193" actId="1076"/>
          <ac:picMkLst>
            <pc:docMk/>
            <pc:sldMk cId="2772453861" sldId="293"/>
            <ac:picMk id="13" creationId="{62A0A3D0-19AA-5C09-B187-D30211CFCE6D}"/>
          </ac:picMkLst>
        </pc:picChg>
      </pc:sldChg>
      <pc:sldChg chg="addSp delSp modSp new mod modClrScheme chgLayout">
        <pc:chgData name="Moritz Deckert" userId="e4d5ac3a205430c3" providerId="LiveId" clId="{C246365F-5DDB-D94F-AB72-C7635FE9155A}" dt="2022-11-19T14:04:40.323" v="1323" actId="20577"/>
        <pc:sldMkLst>
          <pc:docMk/>
          <pc:sldMk cId="3707491537" sldId="294"/>
        </pc:sldMkLst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2" creationId="{A87ACCAF-4EDD-3729-D5E1-A927BF8ED0A5}"/>
          </ac:spMkLst>
        </pc:spChg>
        <pc:spChg chg="del">
          <ac:chgData name="Moritz Deckert" userId="e4d5ac3a205430c3" providerId="LiveId" clId="{C246365F-5DDB-D94F-AB72-C7635FE9155A}" dt="2022-11-19T14:04:05.312" v="1314" actId="931"/>
          <ac:spMkLst>
            <pc:docMk/>
            <pc:sldMk cId="3707491537" sldId="294"/>
            <ac:spMk id="3" creationId="{AF93A1F4-897B-DAB2-EDE5-59DD45A0727E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4" creationId="{F965C7EA-0C77-60B3-87D4-64182E1C3F29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5" creationId="{21EF36F9-1059-3FA4-1E20-15D1B66F51F6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6" creationId="{0B197E08-7FA9-1FE3-7D8F-866CBFF7EC9F}"/>
          </ac:spMkLst>
        </pc:spChg>
        <pc:spChg chg="mod or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7" creationId="{915ED44F-5936-E9B9-1414-68FF9656337F}"/>
          </ac:spMkLst>
        </pc:spChg>
        <pc:spChg chg="add mod">
          <ac:chgData name="Moritz Deckert" userId="e4d5ac3a205430c3" providerId="LiveId" clId="{C246365F-5DDB-D94F-AB72-C7635FE9155A}" dt="2022-11-19T14:04:40.323" v="1323" actId="20577"/>
          <ac:spMkLst>
            <pc:docMk/>
            <pc:sldMk cId="3707491537" sldId="294"/>
            <ac:spMk id="10" creationId="{7904967E-CC89-8A0E-7CD1-A7279F230814}"/>
          </ac:spMkLst>
        </pc:spChg>
        <pc:picChg chg="add mod">
          <ac:chgData name="Moritz Deckert" userId="e4d5ac3a205430c3" providerId="LiveId" clId="{C246365F-5DDB-D94F-AB72-C7635FE9155A}" dt="2022-11-19T14:04:25.421" v="1318" actId="14100"/>
          <ac:picMkLst>
            <pc:docMk/>
            <pc:sldMk cId="3707491537" sldId="294"/>
            <ac:picMk id="9" creationId="{2EE95570-6756-C4E3-9486-8E66F21AB24D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mf>
</file>

<file path=ppt/media/image20.png>
</file>

<file path=ppt/media/image21.png>
</file>

<file path=ppt/media/image22.png>
</file>

<file path=ppt/media/image23.png>
</file>

<file path=ppt/media/image3.wm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43E2BA-3F93-428C-8AA0-502F22A34CA1}" type="datetimeFigureOut">
              <a:rPr lang="de-DE" smtClean="0"/>
              <a:t>19.11.2022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863C38-FCB2-47AC-A6AD-890EF28FA0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349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/>
          <p:cNvSpPr txBox="1"/>
          <p:nvPr userDrawn="1"/>
        </p:nvSpPr>
        <p:spPr>
          <a:xfrm>
            <a:off x="0" y="6098071"/>
            <a:ext cx="11712000" cy="576000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480000" tIns="0" rIns="480000" bIns="0" rtlCol="0" anchor="ctr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0" b="1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67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· </a:t>
            </a:r>
            <a:r>
              <a:rPr lang="de-DE" sz="1330" b="0" spc="67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1847337"/>
            <a:ext cx="11233149" cy="1581663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3573378"/>
            <a:ext cx="11233150" cy="1079585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cxnSp>
        <p:nvCxnSpPr>
          <p:cNvPr id="5" name="Gerade Verbindung 8"/>
          <p:cNvCxnSpPr/>
          <p:nvPr userDrawn="1"/>
        </p:nvCxnSpPr>
        <p:spPr>
          <a:xfrm>
            <a:off x="1127125" y="981075"/>
            <a:ext cx="1908175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7125" y="1061297"/>
            <a:ext cx="10585450" cy="21556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accent4"/>
                </a:solidFill>
              </a:defRPr>
            </a:lvl1pPr>
            <a:lvl2pPr marL="270900" indent="0">
              <a:buNone/>
              <a:defRPr/>
            </a:lvl2pPr>
            <a:lvl3pPr marL="613800" indent="0">
              <a:buNone/>
              <a:defRPr/>
            </a:lvl3pPr>
            <a:lvl4pPr marL="956700" indent="0">
              <a:buNone/>
              <a:defRPr/>
            </a:lvl4pPr>
            <a:lvl5pPr marL="1299600" indent="0">
              <a:buNone/>
              <a:defRPr/>
            </a:lvl5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7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259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orient="horz" pos="420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8139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_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Diagrammplatzhalter 6"/>
          <p:cNvSpPr>
            <a:spLocks noGrp="1"/>
          </p:cNvSpPr>
          <p:nvPr>
            <p:ph type="chart" sz="quarter" idx="13"/>
          </p:nvPr>
        </p:nvSpPr>
        <p:spPr>
          <a:xfrm>
            <a:off x="479425" y="1125538"/>
            <a:ext cx="11232574" cy="5256211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de-DE"/>
              <a:t>Diagramm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41209450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4"/>
          </p:nvPr>
        </p:nvSpPr>
        <p:spPr>
          <a:xfrm>
            <a:off x="4332000" y="1125539"/>
            <a:ext cx="7380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5" hasCustomPrompt="1"/>
          </p:nvPr>
        </p:nvSpPr>
        <p:spPr>
          <a:xfrm>
            <a:off x="484857" y="1125538"/>
            <a:ext cx="3600000" cy="5256213"/>
          </a:xfrm>
        </p:spPr>
        <p:txBody>
          <a:bodyPr/>
          <a:lstStyle>
            <a:lvl1pPr>
              <a:lnSpc>
                <a:spcPct val="120000"/>
              </a:lnSpc>
              <a:defRPr baseline="0"/>
            </a:lvl1pPr>
          </a:lstStyle>
          <a:p>
            <a:pPr lvl="0"/>
            <a:r>
              <a:rPr lang="de-DE"/>
              <a:t>Objekte einfügen oder Text</a:t>
            </a:r>
          </a:p>
        </p:txBody>
      </p:sp>
    </p:spTree>
    <p:extLst>
      <p:ext uri="{BB962C8B-B14F-4D97-AF65-F5344CB8AC3E}">
        <p14:creationId xmlns:p14="http://schemas.microsoft.com/office/powerpoint/2010/main" val="20784872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4"/>
          </p:nvPr>
        </p:nvSpPr>
        <p:spPr>
          <a:xfrm>
            <a:off x="478800" y="1125539"/>
            <a:ext cx="7374149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5" hasCustomPrompt="1"/>
          </p:nvPr>
        </p:nvSpPr>
        <p:spPr>
          <a:xfrm>
            <a:off x="8112135" y="1125538"/>
            <a:ext cx="3600000" cy="5256211"/>
          </a:xfrm>
        </p:spPr>
        <p:txBody>
          <a:bodyPr/>
          <a:lstStyle>
            <a:lvl1pPr>
              <a:lnSpc>
                <a:spcPct val="120000"/>
              </a:lnSpc>
              <a:defRPr baseline="0"/>
            </a:lvl1pPr>
          </a:lstStyle>
          <a:p>
            <a:pPr lvl="0"/>
            <a:r>
              <a:rPr lang="de-DE"/>
              <a:t>Objekte einfügen oder Text</a:t>
            </a:r>
          </a:p>
        </p:txBody>
      </p:sp>
    </p:spTree>
    <p:extLst>
      <p:ext uri="{BB962C8B-B14F-4D97-AF65-F5344CB8AC3E}">
        <p14:creationId xmlns:p14="http://schemas.microsoft.com/office/powerpoint/2010/main" val="21049220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3723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1847337"/>
            <a:ext cx="11233149" cy="1581663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3573463"/>
            <a:ext cx="11233150" cy="10795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7" name="Textfeld 6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49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6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3191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1021808673"/>
              </p:ext>
            </p:extLst>
          </p:nvPr>
        </p:nvGraphicFramePr>
        <p:xfrm>
          <a:off x="0" y="0"/>
          <a:ext cx="12193200" cy="68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2272840" imgH="15745680" progId="Photoshop.Image.19">
                  <p:embed/>
                </p:oleObj>
              </mc:Choice>
              <mc:Fallback>
                <p:oleObj name="Image" r:id="rId2" imgW="22272840" imgH="15745680" progId="Photoshop.Image.19">
                  <p:embed/>
                  <p:pic>
                    <p:nvPicPr>
                      <p:cNvPr id="5" name="Objekt 4"/>
                      <p:cNvPicPr preferRelativeResize="0"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3200" cy="68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9283" y="985838"/>
            <a:ext cx="11223291" cy="858837"/>
          </a:xfrm>
        </p:spPr>
        <p:txBody>
          <a:bodyPr anchor="b" anchorCtr="0">
            <a:noAutofit/>
          </a:bodyPr>
          <a:lstStyle>
            <a:lvl1pPr algn="l">
              <a:defRPr sz="25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9284" y="1898972"/>
            <a:ext cx="11223291" cy="749981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12" name="Textfeld 11"/>
          <p:cNvSpPr txBox="1"/>
          <p:nvPr userDrawn="1"/>
        </p:nvSpPr>
        <p:spPr>
          <a:xfrm>
            <a:off x="0" y="5377242"/>
            <a:ext cx="5638800" cy="671133"/>
          </a:xfrm>
          <a:prstGeom prst="rect">
            <a:avLst/>
          </a:prstGeom>
          <a:noFill/>
        </p:spPr>
        <p:txBody>
          <a:bodyPr vert="horz" wrap="square" lIns="480000" tIns="0" rIns="480000" bIns="0" rtlCol="0" anchor="t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3" b="1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3" b="0" spc="67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b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de-DE" sz="1333" b="0" spc="67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6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89283" y="6081450"/>
            <a:ext cx="4339892" cy="5876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rgbClr val="003677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7" name="Bild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835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1164216183"/>
              </p:ext>
            </p:extLst>
          </p:nvPr>
        </p:nvGraphicFramePr>
        <p:xfrm>
          <a:off x="0" y="0"/>
          <a:ext cx="12193200" cy="68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2272840" imgH="15745680" progId="Photoshop.Image.19">
                  <p:embed/>
                </p:oleObj>
              </mc:Choice>
              <mc:Fallback>
                <p:oleObj name="Image" r:id="rId2" imgW="22272840" imgH="15745680" progId="Photoshop.Image.19">
                  <p:embed/>
                  <p:pic>
                    <p:nvPicPr>
                      <p:cNvPr id="4" name="Objekt 3"/>
                      <p:cNvPicPr preferRelativeResize="0"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3200" cy="68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9283" y="985838"/>
            <a:ext cx="11223291" cy="858837"/>
          </a:xfrm>
        </p:spPr>
        <p:txBody>
          <a:bodyPr anchor="b" anchorCtr="0">
            <a:normAutofit/>
          </a:bodyPr>
          <a:lstStyle>
            <a:lvl1pPr algn="l">
              <a:defRPr sz="250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9284" y="1898972"/>
            <a:ext cx="11223291" cy="749981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pic>
        <p:nvPicPr>
          <p:cNvPr id="8" name="Bild 8"/>
          <p:cNvPicPr preferRelativeResize="0">
            <a:picLocks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8" t="30559" r="434" b="4637"/>
          <a:stretch/>
        </p:blipFill>
        <p:spPr>
          <a:xfrm>
            <a:off x="469274" y="230625"/>
            <a:ext cx="2556000" cy="576000"/>
          </a:xfrm>
          <a:prstGeom prst="rect">
            <a:avLst/>
          </a:prstGeom>
        </p:spPr>
      </p:pic>
      <p:sp>
        <p:nvSpPr>
          <p:cNvPr id="7" name="Textfeld 6"/>
          <p:cNvSpPr txBox="1"/>
          <p:nvPr userDrawn="1"/>
        </p:nvSpPr>
        <p:spPr>
          <a:xfrm>
            <a:off x="0" y="5377242"/>
            <a:ext cx="5638800" cy="671133"/>
          </a:xfrm>
          <a:prstGeom prst="rect">
            <a:avLst/>
          </a:prstGeom>
          <a:noFill/>
        </p:spPr>
        <p:txBody>
          <a:bodyPr vert="horz" wrap="square" lIns="480000" tIns="0" rIns="480000" bIns="0" rtlCol="0" anchor="t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3" b="1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3" b="0" spc="67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b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de-DE" sz="1333" b="0" spc="67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10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89283" y="6081450"/>
            <a:ext cx="4339892" cy="587638"/>
          </a:xfrm>
        </p:spPr>
        <p:txBody>
          <a:bodyPr wrap="square"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</p:spTree>
    <p:extLst>
      <p:ext uri="{BB962C8B-B14F-4D97-AF65-F5344CB8AC3E}">
        <p14:creationId xmlns:p14="http://schemas.microsoft.com/office/powerpoint/2010/main" val="2589269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3507262"/>
            <a:ext cx="11232817" cy="1080000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5" y="4652963"/>
            <a:ext cx="11232817" cy="729525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1" hasCustomPrompt="1"/>
          </p:nvPr>
        </p:nvSpPr>
        <p:spPr>
          <a:xfrm>
            <a:off x="478800" y="1134000"/>
            <a:ext cx="11224800" cy="2303462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6" name="Textfeld 5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50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8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712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3506400"/>
            <a:ext cx="11233150" cy="1080000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4652963"/>
            <a:ext cx="11224800" cy="7200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2" hasCustomPrompt="1"/>
          </p:nvPr>
        </p:nvSpPr>
        <p:spPr>
          <a:xfrm>
            <a:off x="478800" y="1134000"/>
            <a:ext cx="5433845" cy="23034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9" name="Inhaltsplatzhalter 4"/>
          <p:cNvSpPr>
            <a:spLocks noGrp="1"/>
          </p:cNvSpPr>
          <p:nvPr>
            <p:ph sz="quarter" idx="13" hasCustomPrompt="1"/>
          </p:nvPr>
        </p:nvSpPr>
        <p:spPr>
          <a:xfrm>
            <a:off x="6282000" y="1134000"/>
            <a:ext cx="5427206" cy="23034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7" name="Textfeld 6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50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10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7988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verzeichni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Inhaltsverzeichnis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800" y="2304000"/>
            <a:ext cx="11227300" cy="4104000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 sz="1600"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 sz="1600"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 sz="1600"/>
            </a:lvl4pPr>
            <a:lvl5pPr>
              <a:lnSpc>
                <a:spcPct val="120000"/>
              </a:lnSpc>
              <a:defRPr sz="1600"/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Deutschland?; Moritz Deckert, Fynn Linnenbrügger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4" hasCustomPrompt="1"/>
          </p:nvPr>
        </p:nvSpPr>
        <p:spPr>
          <a:xfrm>
            <a:off x="479425" y="1134000"/>
            <a:ext cx="11233150" cy="10953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3800770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_Inhal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425" y="1125538"/>
            <a:ext cx="11235319" cy="5256000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 sz="1600"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 sz="1600"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 sz="1600"/>
            </a:lvl4pPr>
            <a:lvl5pPr>
              <a:lnSpc>
                <a:spcPct val="120000"/>
              </a:lnSpc>
              <a:defRPr sz="16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0729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_Inhal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9424" y="1125538"/>
            <a:ext cx="5472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2461" y="1125538"/>
            <a:ext cx="5472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3607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9425" y="1125538"/>
            <a:ext cx="11235319" cy="5270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>
              <a:lnSpc>
                <a:spcPct val="120000"/>
              </a:lnSpc>
            </a:pPr>
            <a:r>
              <a:rPr lang="de-DE" dirty="0"/>
              <a:t>Formatvorlagen des Textmasters bearbeiten</a:t>
            </a:r>
          </a:p>
          <a:p>
            <a:pPr lvl="1">
              <a:lnSpc>
                <a:spcPct val="120000"/>
              </a:lnSpc>
              <a:buFont typeface="Symbol" panose="05050102010706020507" pitchFamily="18" charset="2"/>
              <a:buChar char="-"/>
            </a:pPr>
            <a:r>
              <a:rPr lang="de-DE" dirty="0"/>
              <a:t>Zweite Ebene</a:t>
            </a:r>
          </a:p>
          <a:p>
            <a:pPr lvl="2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de-DE" dirty="0"/>
              <a:t>Dritte Ebene</a:t>
            </a:r>
          </a:p>
          <a:p>
            <a:pPr lvl="3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de-DE" dirty="0"/>
              <a:t>Vierte Ebene</a:t>
            </a:r>
          </a:p>
          <a:p>
            <a:pPr lvl="4">
              <a:lnSpc>
                <a:spcPct val="120000"/>
              </a:lnSpc>
            </a:pPr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5276" y="6481011"/>
            <a:ext cx="1173480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20.05.2018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56610" y="6481011"/>
            <a:ext cx="8823157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lang="de-DE" sz="10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Titel; Referent/in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6091" y="6481011"/>
            <a:ext cx="1078653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de-DE" sz="10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782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3" r:id="rId7"/>
    <p:sldLayoutId id="2147483722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5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800" kern="1200" dirty="0" smtClean="0">
          <a:solidFill>
            <a:srgbClr val="00000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1600" kern="1200" dirty="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18">
          <p15:clr>
            <a:srgbClr val="F26B43"/>
          </p15:clr>
        </p15:guide>
        <p15:guide id="2" pos="302">
          <p15:clr>
            <a:srgbClr val="F26B43"/>
          </p15:clr>
        </p15:guide>
        <p15:guide id="3" pos="7378">
          <p15:clr>
            <a:srgbClr val="F26B43"/>
          </p15:clr>
        </p15:guide>
        <p15:guide id="4" orient="horz" pos="4201">
          <p15:clr>
            <a:srgbClr val="F26B43"/>
          </p15:clr>
        </p15:guide>
        <p15:guide id="5" orient="horz" pos="1162">
          <p15:clr>
            <a:srgbClr val="F26B43"/>
          </p15:clr>
        </p15:guide>
        <p15:guide id="6" pos="3840">
          <p15:clr>
            <a:srgbClr val="F26B43"/>
          </p15:clr>
        </p15:guide>
        <p15:guide id="7" orient="horz" pos="2160">
          <p15:clr>
            <a:srgbClr val="F26B43"/>
          </p15:clr>
        </p15:guide>
        <p15:guide id="8" orient="horz" pos="1071">
          <p15:clr>
            <a:srgbClr val="F26B43"/>
          </p15:clr>
        </p15:guide>
        <p15:guide id="9" orient="horz" pos="663">
          <p15:clr>
            <a:srgbClr val="F26B43"/>
          </p15:clr>
        </p15:guide>
        <p15:guide id="10" pos="710">
          <p15:clr>
            <a:srgbClr val="F26B43"/>
          </p15:clr>
        </p15:guide>
        <p15:guide id="11" pos="1912">
          <p15:clr>
            <a:srgbClr val="F26B43"/>
          </p15:clr>
        </p15:guide>
        <p15:guide id="12" orient="horz" pos="2205">
          <p15:clr>
            <a:srgbClr val="F26B43"/>
          </p15:clr>
        </p15:guide>
        <p15:guide id="13" orient="horz" pos="164">
          <p15:clr>
            <a:srgbClr val="F26B43"/>
          </p15:clr>
        </p15:guide>
        <p15:guide id="14" orient="horz" pos="2931">
          <p15:clr>
            <a:srgbClr val="F26B43"/>
          </p15:clr>
        </p15:guide>
        <p15:guide id="15" orient="horz" pos="709">
          <p15:clr>
            <a:srgbClr val="F26B43"/>
          </p15:clr>
        </p15:guide>
        <p15:guide id="16" orient="horz" pos="22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92D3A50-026B-0362-6219-546D0712EC9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74773"/>
          </a:xfrm>
          <a:prstGeom prst="rect">
            <a:avLst/>
          </a:prstGeom>
        </p:spPr>
      </p:pic>
      <p:sp>
        <p:nvSpPr>
          <p:cNvPr id="9" name="Titel 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de-DE" dirty="0"/>
              <a:t>Wo befinden sich Kraftwerksreserven in Deutschland?</a:t>
            </a:r>
          </a:p>
        </p:txBody>
      </p:sp>
      <p:sp>
        <p:nvSpPr>
          <p:cNvPr id="10" name="Untertitel 9"/>
          <p:cNvSpPr>
            <a:spLocks noGrp="1"/>
          </p:cNvSpPr>
          <p:nvPr>
            <p:ph type="subTitle" idx="1"/>
          </p:nvPr>
        </p:nvSpPr>
        <p:spPr>
          <a:xfrm>
            <a:off x="479426" y="3573378"/>
            <a:ext cx="11233150" cy="1990660"/>
          </a:xfrm>
        </p:spPr>
        <p:txBody>
          <a:bodyPr/>
          <a:lstStyle/>
          <a:p>
            <a:r>
              <a:rPr lang="de-DE" dirty="0">
                <a:solidFill>
                  <a:srgbClr val="000000"/>
                </a:solidFill>
              </a:rPr>
              <a:t>Welche Herausforderungen und Veränderungen ergeben sich in der Zukunft?</a:t>
            </a:r>
          </a:p>
          <a:p>
            <a:endParaRPr lang="de-DE" dirty="0">
              <a:solidFill>
                <a:srgbClr val="000000"/>
              </a:solidFill>
            </a:endParaRPr>
          </a:p>
          <a:p>
            <a:r>
              <a:rPr lang="de-DE" dirty="0">
                <a:solidFill>
                  <a:srgbClr val="000000"/>
                </a:solidFill>
              </a:rPr>
              <a:t>Deckert, Moritz</a:t>
            </a:r>
          </a:p>
          <a:p>
            <a:r>
              <a:rPr lang="de-DE" dirty="0">
                <a:solidFill>
                  <a:srgbClr val="000000"/>
                </a:solidFill>
              </a:rPr>
              <a:t>Linnenbrügger, Fynn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Fakultät Versorgungstechnik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36611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 descr="Ein Bild, das Karte enthält.&#10;&#10;Automatisch generierte Beschreibung">
            <a:extLst>
              <a:ext uri="{FF2B5EF4-FFF2-40B4-BE49-F238E27FC236}">
                <a16:creationId xmlns:a16="http://schemas.microsoft.com/office/drawing/2014/main" id="{10EC84E2-095D-5897-4E87-135A70B3C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873"/>
          <a:stretch/>
        </p:blipFill>
        <p:spPr>
          <a:xfrm>
            <a:off x="6329011" y="620712"/>
            <a:ext cx="5687585" cy="475686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Reserveleistungsvorhaltung</a:t>
            </a:r>
            <a:br>
              <a:rPr lang="de-DE" dirty="0"/>
            </a:br>
            <a:r>
              <a:rPr lang="de-DE" sz="1800" dirty="0">
                <a:solidFill>
                  <a:srgbClr val="888888"/>
                </a:solidFill>
              </a:rPr>
              <a:t>Netzreserve, Kapazitätsreserve und Sicherheitsbereitschaft</a:t>
            </a:r>
            <a:endParaRPr lang="de-DE" sz="180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4"/>
          </p:nvPr>
        </p:nvSpPr>
        <p:spPr>
          <a:xfrm>
            <a:off x="478800" y="1125539"/>
            <a:ext cx="11304883" cy="5256212"/>
          </a:xfrm>
        </p:spPr>
        <p:txBody>
          <a:bodyPr/>
          <a:lstStyle/>
          <a:p>
            <a:r>
              <a:rPr lang="de-DE" dirty="0"/>
              <a:t>Netzreserve:</a:t>
            </a:r>
          </a:p>
          <a:p>
            <a:pPr lvl="1"/>
            <a:r>
              <a:rPr lang="de-DE" dirty="0"/>
              <a:t>Kraftwerke für den </a:t>
            </a:r>
            <a:r>
              <a:rPr lang="de-DE" dirty="0" err="1"/>
              <a:t>Redispatch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Höhe wird aus Berechnungen der BNetzA und der ÜNB ermittelt</a:t>
            </a:r>
          </a:p>
          <a:p>
            <a:pPr lvl="1"/>
            <a:r>
              <a:rPr lang="de-DE" dirty="0"/>
              <a:t>Winter 2022/2023: 8,264 GW; Winter 2023/2024: 5,361 GW</a:t>
            </a:r>
          </a:p>
          <a:p>
            <a:r>
              <a:rPr lang="de-DE" dirty="0"/>
              <a:t> Kapazitätsreserve:	</a:t>
            </a:r>
          </a:p>
          <a:p>
            <a:pPr lvl="1"/>
            <a:r>
              <a:rPr lang="de-DE" dirty="0"/>
              <a:t>Aktivierung bei Unterdeckung von Angebot und Nachfrage</a:t>
            </a:r>
          </a:p>
          <a:p>
            <a:pPr lvl="1"/>
            <a:r>
              <a:rPr lang="de-DE" dirty="0"/>
              <a:t>Zeitlich nach Strombörse und Systemdienstleistungen</a:t>
            </a:r>
          </a:p>
          <a:p>
            <a:pPr lvl="1"/>
            <a:r>
              <a:rPr lang="de-DE" dirty="0"/>
              <a:t>2 GW ausgeschrieben </a:t>
            </a:r>
            <a:r>
              <a:rPr lang="de-DE" dirty="0">
                <a:sym typeface="Wingdings" panose="05000000000000000000" pitchFamily="2" charset="2"/>
              </a:rPr>
              <a:t> 1,263 GW kontrahiert</a:t>
            </a:r>
          </a:p>
          <a:p>
            <a:r>
              <a:rPr lang="de-DE" dirty="0">
                <a:sym typeface="Wingdings" panose="05000000000000000000" pitchFamily="2" charset="2"/>
              </a:rPr>
              <a:t>Sicherheitsbereitschaft: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Besteht ausschließlich aus Braunkohlekraftwerken, welche frühzeitig                                                               stillegelegt werden sollen, jedoch von der BNetzA als systemrelevant eingestuft sind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Nach 10 Tagen betriebsbereit  weiteren 11 Stunden Minimallast  weiteren 13 Stunden Volllast</a:t>
            </a:r>
          </a:p>
        </p:txBody>
      </p:sp>
      <p:sp>
        <p:nvSpPr>
          <p:cNvPr id="7" name="Inhaltsplatzhalter 17">
            <a:extLst>
              <a:ext uri="{FF2B5EF4-FFF2-40B4-BE49-F238E27FC236}">
                <a16:creationId xmlns:a16="http://schemas.microsoft.com/office/drawing/2014/main" id="{BCBF2FEA-476D-FA48-5D05-1FB375F70739}"/>
              </a:ext>
            </a:extLst>
          </p:cNvPr>
          <p:cNvSpPr txBox="1">
            <a:spLocks/>
          </p:cNvSpPr>
          <p:nvPr/>
        </p:nvSpPr>
        <p:spPr>
          <a:xfrm>
            <a:off x="10321733" y="5001579"/>
            <a:ext cx="111705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41629833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Veränderungen durch den Überfall Russlands auf die Ukraine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79423" y="1125538"/>
            <a:ext cx="10932991" cy="4981964"/>
          </a:xfrm>
        </p:spPr>
        <p:txBody>
          <a:bodyPr/>
          <a:lstStyle/>
          <a:p>
            <a:r>
              <a:rPr lang="de-DE" dirty="0"/>
              <a:t>Anteil von Erdgas an Stromproduktion soll verringert werden</a:t>
            </a:r>
          </a:p>
          <a:p>
            <a:r>
              <a:rPr lang="de-DE" dirty="0"/>
              <a:t>Steinkohlekraftwerke aus Netzreserve </a:t>
            </a:r>
          </a:p>
          <a:p>
            <a:pPr algn="just"/>
            <a:r>
              <a:rPr lang="de-DE" dirty="0"/>
              <a:t>Braunkohlekraftwerke aus </a:t>
            </a:r>
            <a:r>
              <a:rPr lang="de-DE" dirty="0" err="1"/>
              <a:t>Sicherheitsbreitschaft</a:t>
            </a:r>
            <a:endParaRPr lang="de-DE" dirty="0"/>
          </a:p>
          <a:p>
            <a:pPr algn="just"/>
            <a:r>
              <a:rPr lang="de-DE" dirty="0"/>
              <a:t>Gelten vorübergehend bis Frühling 2024 und Sommer 2023</a:t>
            </a:r>
          </a:p>
          <a:p>
            <a:pPr algn="just"/>
            <a:r>
              <a:rPr lang="de-DE" dirty="0"/>
              <a:t>Bedingung: Alarm- oder Notfallstufe Gas ausgerufen</a:t>
            </a:r>
          </a:p>
          <a:p>
            <a:pPr algn="just"/>
            <a:r>
              <a:rPr lang="de-DE" dirty="0"/>
              <a:t>Kraftwerk Mehrum und Petershagen (Heyden 4) bereits wieder am Netz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10" name="Geschweifte Klammer rechts 9">
            <a:extLst>
              <a:ext uri="{FF2B5EF4-FFF2-40B4-BE49-F238E27FC236}">
                <a16:creationId xmlns:a16="http://schemas.microsoft.com/office/drawing/2014/main" id="{1AD88B77-A147-1F4F-5553-5F3A2E3782E2}"/>
              </a:ext>
            </a:extLst>
          </p:cNvPr>
          <p:cNvSpPr/>
          <p:nvPr/>
        </p:nvSpPr>
        <p:spPr>
          <a:xfrm>
            <a:off x="5793401" y="1617784"/>
            <a:ext cx="167784" cy="738553"/>
          </a:xfrm>
          <a:prstGeom prst="rightBrac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EB20C70-9258-7CE2-457C-3DBDF3EE462B}"/>
              </a:ext>
            </a:extLst>
          </p:cNvPr>
          <p:cNvSpPr txBox="1"/>
          <p:nvPr/>
        </p:nvSpPr>
        <p:spPr>
          <a:xfrm>
            <a:off x="6096000" y="1802394"/>
            <a:ext cx="4540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800" dirty="0">
                <a:solidFill>
                  <a:srgbClr val="000000"/>
                </a:solidFill>
              </a:rPr>
              <a:t>Reguläre Rückkehr an den Strommarkt</a:t>
            </a:r>
          </a:p>
        </p:txBody>
      </p:sp>
    </p:spTree>
    <p:extLst>
      <p:ext uri="{BB962C8B-B14F-4D97-AF65-F5344CB8AC3E}">
        <p14:creationId xmlns:p14="http://schemas.microsoft.com/office/powerpoint/2010/main" val="3625094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440389-4E15-B802-EBDB-517A2FAAB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Versorgungslage der Reserven</a:t>
            </a:r>
            <a:br>
              <a:rPr lang="de-DE" dirty="0"/>
            </a:br>
            <a:r>
              <a:rPr lang="de-DE" dirty="0"/>
              <a:t>Braunkohle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AB082D-E2F8-AAA3-2B25-F3A65702DB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6429" y="1194357"/>
            <a:ext cx="3264673" cy="1451404"/>
          </a:xfrm>
        </p:spPr>
        <p:txBody>
          <a:bodyPr/>
          <a:lstStyle/>
          <a:p>
            <a:r>
              <a:rPr lang="de-DE" dirty="0"/>
              <a:t>Einziger inländisch geförderter Brennstoff</a:t>
            </a:r>
          </a:p>
          <a:p>
            <a:r>
              <a:rPr lang="de-DE" dirty="0"/>
              <a:t>Versorgung über kraftwerksnahe Tagebaue gesichert</a:t>
            </a:r>
          </a:p>
        </p:txBody>
      </p:sp>
      <p:pic>
        <p:nvPicPr>
          <p:cNvPr id="9" name="Inhaltsplatzhalter 8" descr="Ein Bild, das Karte enthält.&#10;&#10;Automatisch generierte Beschreibung">
            <a:extLst>
              <a:ext uri="{FF2B5EF4-FFF2-40B4-BE49-F238E27FC236}">
                <a16:creationId xmlns:a16="http://schemas.microsoft.com/office/drawing/2014/main" id="{8DE9F881-3C1F-ECEA-CC78-45A91533A44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935" y="1137213"/>
            <a:ext cx="4110636" cy="5004096"/>
          </a:xfrm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A4B01E8-39A6-EB6D-B2A9-CEC91394E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195951B-0A63-C8B4-81D9-9A17A3F68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6AF0E5A-A7A3-F355-B38F-C77CD9975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12</a:t>
            </a:fld>
            <a:endParaRPr lang="de-DE"/>
          </a:p>
        </p:txBody>
      </p:sp>
      <p:pic>
        <p:nvPicPr>
          <p:cNvPr id="11" name="Grafik 10" descr="Ein Bild, das Karte enthält.&#10;&#10;Automatisch generierte Beschreibung">
            <a:extLst>
              <a:ext uri="{FF2B5EF4-FFF2-40B4-BE49-F238E27FC236}">
                <a16:creationId xmlns:a16="http://schemas.microsoft.com/office/drawing/2014/main" id="{9EB59403-075D-B184-01A3-0B9CE9F485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883" y="1137213"/>
            <a:ext cx="4203285" cy="5004096"/>
          </a:xfrm>
          <a:prstGeom prst="rect">
            <a:avLst/>
          </a:prstGeom>
        </p:spPr>
      </p:pic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E406F526-48D5-DF3B-40DF-DFEA756B1186}"/>
              </a:ext>
            </a:extLst>
          </p:cNvPr>
          <p:cNvSpPr txBox="1">
            <a:spLocks/>
          </p:cNvSpPr>
          <p:nvPr/>
        </p:nvSpPr>
        <p:spPr>
          <a:xfrm>
            <a:off x="3431883" y="6172027"/>
            <a:ext cx="4203285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Google Maps/RWE Power AG Kraftwerk Neurath, Energiestraße, Grevenbroich</a:t>
            </a:r>
          </a:p>
        </p:txBody>
      </p:sp>
      <p:sp>
        <p:nvSpPr>
          <p:cNvPr id="13" name="Inhaltsplatzhalter 17">
            <a:extLst>
              <a:ext uri="{FF2B5EF4-FFF2-40B4-BE49-F238E27FC236}">
                <a16:creationId xmlns:a16="http://schemas.microsoft.com/office/drawing/2014/main" id="{CBA7C101-5C14-9D8B-14C3-A35031E7DF1F}"/>
              </a:ext>
            </a:extLst>
          </p:cNvPr>
          <p:cNvSpPr txBox="1">
            <a:spLocks/>
          </p:cNvSpPr>
          <p:nvPr/>
        </p:nvSpPr>
        <p:spPr>
          <a:xfrm>
            <a:off x="7774935" y="6172027"/>
            <a:ext cx="4203285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Google Maps/LEAG Lausitz Energie Kraftwerke AG - Kraftwerk Jänschwalde, Teichland</a:t>
            </a:r>
          </a:p>
        </p:txBody>
      </p:sp>
    </p:spTree>
    <p:extLst>
      <p:ext uri="{BB962C8B-B14F-4D97-AF65-F5344CB8AC3E}">
        <p14:creationId xmlns:p14="http://schemas.microsoft.com/office/powerpoint/2010/main" val="492312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AB1D8-056B-85F3-C087-17DA2A18D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Versorgungslage der Reserven</a:t>
            </a:r>
            <a:br>
              <a:rPr lang="de-DE" dirty="0"/>
            </a:br>
            <a:r>
              <a:rPr lang="de-DE" dirty="0"/>
              <a:t>Steinkohle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0CE29AEB-4CDB-656C-18F7-37B61A9390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356" y="2304000"/>
            <a:ext cx="9544188" cy="4104000"/>
          </a:xfrm>
          <a:noFill/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E8E440-E625-7A22-7B63-4378A42984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22.11.2022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30DA629-110B-5B92-E16B-E9206E69F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779A0DF-4413-ACBB-0D6E-3EDCDAAC2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13</a:t>
            </a:fld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2525EF-5C53-2F70-39C1-94A81E5141F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11233150" cy="1095375"/>
          </a:xfrm>
        </p:spPr>
        <p:txBody>
          <a:bodyPr>
            <a:normAutofit/>
          </a:bodyPr>
          <a:lstStyle/>
          <a:p>
            <a:r>
              <a:rPr lang="de-DE" dirty="0"/>
              <a:t>Kein Steinkohleförderung in Deutschland</a:t>
            </a:r>
          </a:p>
          <a:p>
            <a:r>
              <a:rPr lang="de-DE" dirty="0"/>
              <a:t>Reines Importgut</a:t>
            </a:r>
          </a:p>
          <a:p>
            <a:r>
              <a:rPr lang="de-DE" dirty="0"/>
              <a:t>Substitution russischer Kohle durch erhöhte Einfuhr aus anderen Ländern</a:t>
            </a:r>
          </a:p>
        </p:txBody>
      </p:sp>
    </p:spTree>
    <p:extLst>
      <p:ext uri="{BB962C8B-B14F-4D97-AF65-F5344CB8AC3E}">
        <p14:creationId xmlns:p14="http://schemas.microsoft.com/office/powerpoint/2010/main" val="5654234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DE627-1115-9F01-3C37-6F0501D14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Versorgungslage der Reserven</a:t>
            </a:r>
            <a:br>
              <a:rPr lang="de-DE" dirty="0"/>
            </a:br>
            <a:r>
              <a:rPr lang="de-DE" dirty="0"/>
              <a:t>Erdgas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9488CC78-B65A-DDC1-FB76-115E5C7C10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641" y="2229375"/>
            <a:ext cx="8049710" cy="4024853"/>
          </a:xfrm>
          <a:noFill/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668F0E-0C02-100E-0E94-DCB5707965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22.11.2022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D053563-939A-A02F-11E7-6060574A4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9CFF1C-193E-7B48-EE04-B3FD63B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14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02A7D7E3-8BC6-EE66-F847-97F8039A762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11233150" cy="1095375"/>
          </a:xfrm>
        </p:spPr>
        <p:txBody>
          <a:bodyPr>
            <a:normAutofit/>
          </a:bodyPr>
          <a:lstStyle/>
          <a:p>
            <a:r>
              <a:rPr lang="de-DE" dirty="0"/>
              <a:t>Versorgungslage weiter angespannt</a:t>
            </a:r>
          </a:p>
          <a:p>
            <a:r>
              <a:rPr lang="de-DE" dirty="0"/>
              <a:t>Speicher gefüllt</a:t>
            </a:r>
          </a:p>
          <a:p>
            <a:r>
              <a:rPr lang="de-DE" dirty="0"/>
              <a:t>Netzumbau schon vor Beginn des Ukraine-Krieges</a:t>
            </a:r>
          </a:p>
        </p:txBody>
      </p:sp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F00CD821-A27C-E0B7-DE82-AD0435468D30}"/>
              </a:ext>
            </a:extLst>
          </p:cNvPr>
          <p:cNvSpPr txBox="1">
            <a:spLocks/>
          </p:cNvSpPr>
          <p:nvPr/>
        </p:nvSpPr>
        <p:spPr>
          <a:xfrm>
            <a:off x="9177884" y="5607977"/>
            <a:ext cx="2916413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www.bundesnetzagentur.de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/DE/Gasversorgung/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aktuelle_gasversorgung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/_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svg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Gasspeicherfuellstand_Veraenderung_taeglich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Gasspeicherfuellstand_Veraenderung_taeglich.html</a:t>
            </a:r>
            <a:endParaRPr lang="de-DE" sz="8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16061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221056-6DC7-CE9C-8452-D716A7512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Versorgungslage der Reserven</a:t>
            </a:r>
            <a:br>
              <a:rPr lang="de-DE" dirty="0"/>
            </a:br>
            <a:r>
              <a:rPr lang="de-DE" dirty="0"/>
              <a:t>Mineralöl</a:t>
            </a:r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C3591092-C1A9-7D4E-3F9C-3FC40DE0B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59" y="2567270"/>
            <a:ext cx="4480951" cy="3448384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0CF06BD-A036-C8A5-4C8F-F21C1A898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7D0FDC4-7D0D-9359-AD65-AA7734344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1C9475A-905B-ED4A-2D16-6C2177E02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15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7D5F5AD6-1A8B-8C34-209F-D8F225774AA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6" y="1134000"/>
            <a:ext cx="6094370" cy="1095375"/>
          </a:xfrm>
        </p:spPr>
        <p:txBody>
          <a:bodyPr/>
          <a:lstStyle/>
          <a:p>
            <a:r>
              <a:rPr lang="de-DE" dirty="0"/>
              <a:t>Versorgung Deutschlands über Pipelines</a:t>
            </a:r>
          </a:p>
          <a:p>
            <a:r>
              <a:rPr lang="de-DE" dirty="0"/>
              <a:t>Wegfall von russischem Öl durch Mehrimport aus anderen Staaten kompensiert</a:t>
            </a:r>
          </a:p>
          <a:p>
            <a:r>
              <a:rPr lang="de-DE" dirty="0"/>
              <a:t>Großteil der Importe durch private Firmen</a:t>
            </a:r>
          </a:p>
        </p:txBody>
      </p:sp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58930AC4-AB38-519E-30B7-241BE3167E0B}"/>
              </a:ext>
            </a:extLst>
          </p:cNvPr>
          <p:cNvSpPr txBox="1">
            <a:spLocks/>
          </p:cNvSpPr>
          <p:nvPr/>
        </p:nvSpPr>
        <p:spPr>
          <a:xfrm>
            <a:off x="5693157" y="5594712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www.iea.org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reports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/oil-market-report-march-2022</a:t>
            </a:r>
          </a:p>
        </p:txBody>
      </p:sp>
      <p:pic>
        <p:nvPicPr>
          <p:cNvPr id="14" name="Grafik 13" descr="Ein Bild, das Karte enthält.&#10;&#10;Automatisch generierte Beschreibung">
            <a:extLst>
              <a:ext uri="{FF2B5EF4-FFF2-40B4-BE49-F238E27FC236}">
                <a16:creationId xmlns:a16="http://schemas.microsoft.com/office/drawing/2014/main" id="{6A0A6F2D-737A-061D-2DE5-08A7A14FD4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4118" y="343223"/>
            <a:ext cx="4389125" cy="5672431"/>
          </a:xfrm>
          <a:prstGeom prst="rect">
            <a:avLst/>
          </a:prstGeom>
        </p:spPr>
      </p:pic>
      <p:sp>
        <p:nvSpPr>
          <p:cNvPr id="15" name="Inhaltsplatzhalter 17">
            <a:extLst>
              <a:ext uri="{FF2B5EF4-FFF2-40B4-BE49-F238E27FC236}">
                <a16:creationId xmlns:a16="http://schemas.microsoft.com/office/drawing/2014/main" id="{2E60C667-8467-D4FE-189C-21DA45DA873C}"/>
              </a:ext>
            </a:extLst>
          </p:cNvPr>
          <p:cNvSpPr txBox="1">
            <a:spLocks/>
          </p:cNvSpPr>
          <p:nvPr/>
        </p:nvSpPr>
        <p:spPr>
          <a:xfrm>
            <a:off x="9330163" y="6088835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Quelle:https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www.greenpeace.de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publikationen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Oelembargo_statt_Kriegsfinanzierung.pdf</a:t>
            </a:r>
            <a:endParaRPr lang="de-DE" sz="8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3069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C63D56-04B9-5029-6360-78F9E0AFA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</a:t>
            </a:r>
            <a:br>
              <a:rPr lang="de-DE" dirty="0"/>
            </a:br>
            <a:r>
              <a:rPr lang="de-DE" dirty="0"/>
              <a:t>Szenario Klimaneutrale Energieversorgung 2035</a:t>
            </a:r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6377B748-ABA3-4F12-662F-1CA8D580A1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956" y="2382300"/>
            <a:ext cx="7165503" cy="3472400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D67AF65-CA7C-7FD0-D7EA-3C25CCF1F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95AEA0-D2C6-0C1A-9078-CA272BB88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AFFB3FC-10FF-92FD-2D21-50579914A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16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BCFA9B49-0659-9964-7F4B-C8BFC8CEFF9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Aufbau auf Zielen der aktuellen Bundesregierung</a:t>
            </a:r>
          </a:p>
          <a:p>
            <a:r>
              <a:rPr lang="de-DE" dirty="0"/>
              <a:t>Berechnungsgrundlagen aus Studie „Klimaneutrales Deutschland 2045“</a:t>
            </a:r>
          </a:p>
          <a:p>
            <a:r>
              <a:rPr lang="de-DE" dirty="0"/>
              <a:t>Annahmen auf Basis der Novellierung des Erneuerbare-Energien-Gesetz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88455809-CC09-599B-80F4-1A523C3879AC}"/>
              </a:ext>
            </a:extLst>
          </p:cNvPr>
          <p:cNvSpPr txBox="1">
            <a:spLocks/>
          </p:cNvSpPr>
          <p:nvPr/>
        </p:nvSpPr>
        <p:spPr>
          <a:xfrm>
            <a:off x="8028584" y="5429077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22</a:t>
            </a:r>
          </a:p>
        </p:txBody>
      </p:sp>
    </p:spTree>
    <p:extLst>
      <p:ext uri="{BB962C8B-B14F-4D97-AF65-F5344CB8AC3E}">
        <p14:creationId xmlns:p14="http://schemas.microsoft.com/office/powerpoint/2010/main" val="28730537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002A6B-0CEF-4A17-B7C8-65F3CB6BB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</a:t>
            </a:r>
            <a:br>
              <a:rPr lang="de-DE" dirty="0"/>
            </a:br>
            <a:r>
              <a:rPr lang="de-DE" dirty="0"/>
              <a:t>Ergebnisse der Studie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CF491323-4F1E-62DD-DB02-461B57F6B1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016" y="2302555"/>
            <a:ext cx="5374881" cy="4105275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F35559E-69F5-6F41-BAE8-CF44186E3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2AABDF0-815F-A261-0729-E48B20A48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B377363-CDF8-BC31-E3E9-685ED1067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17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8A4E29DC-6445-2ED2-7875-09CBF85705C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Aufbau einer Gaskraftwerksreserve von 60 GW</a:t>
            </a:r>
          </a:p>
          <a:p>
            <a:r>
              <a:rPr lang="de-DE" dirty="0"/>
              <a:t>Aufgabe: Deckung der Residuallast</a:t>
            </a:r>
          </a:p>
          <a:p>
            <a:r>
              <a:rPr lang="de-DE" dirty="0"/>
              <a:t>Spätere Versorgung der Kraftwerke durch grünen Wasserstoff aus Elektrolyseprozessen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E6C9DA3C-4322-927C-E231-656F67AD6904}"/>
              </a:ext>
            </a:extLst>
          </p:cNvPr>
          <p:cNvSpPr txBox="1">
            <a:spLocks/>
          </p:cNvSpPr>
          <p:nvPr/>
        </p:nvSpPr>
        <p:spPr>
          <a:xfrm>
            <a:off x="6916476" y="5724000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25</a:t>
            </a:r>
          </a:p>
        </p:txBody>
      </p:sp>
    </p:spTree>
    <p:extLst>
      <p:ext uri="{BB962C8B-B14F-4D97-AF65-F5344CB8AC3E}">
        <p14:creationId xmlns:p14="http://schemas.microsoft.com/office/powerpoint/2010/main" val="25598724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57C5E7-6C6C-8804-04E9-339321422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</a:t>
            </a:r>
            <a:br>
              <a:rPr lang="de-DE" dirty="0"/>
            </a:br>
            <a:r>
              <a:rPr lang="de-DE" dirty="0"/>
              <a:t>Regelenergiebedarf</a:t>
            </a:r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C1B020C4-B148-5B20-6AEB-3212EDC1A5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852" y="2302555"/>
            <a:ext cx="5604392" cy="4105275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78AFD7D-B6E6-316E-441B-5F4C4029B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C643D2-8057-B605-753E-4D4D132E3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F91B84D-9948-EF2B-3EA6-EBE42E69B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18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5E713A22-562F-43E6-6A05-37887DD03D0F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Schon heute Großteils aus Gas- und Wasserkraftwerken</a:t>
            </a:r>
          </a:p>
          <a:p>
            <a:r>
              <a:rPr lang="de-DE" dirty="0"/>
              <a:t>Zukünftige Flexibilität soll Abschaltungen verringern</a:t>
            </a:r>
          </a:p>
          <a:p>
            <a:r>
              <a:rPr lang="de-DE" dirty="0"/>
              <a:t>In Zeiten hoher Erzeugung Speicherung der Energie in Form von Wärme, Wasserstoff, o.Ä. 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C705F1D3-2EDC-E39B-77F3-3B71F25FD7A7}"/>
              </a:ext>
            </a:extLst>
          </p:cNvPr>
          <p:cNvSpPr txBox="1">
            <a:spLocks/>
          </p:cNvSpPr>
          <p:nvPr/>
        </p:nvSpPr>
        <p:spPr>
          <a:xfrm>
            <a:off x="7175968" y="5805986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33</a:t>
            </a:r>
          </a:p>
        </p:txBody>
      </p:sp>
    </p:spTree>
    <p:extLst>
      <p:ext uri="{BB962C8B-B14F-4D97-AF65-F5344CB8AC3E}">
        <p14:creationId xmlns:p14="http://schemas.microsoft.com/office/powerpoint/2010/main" val="2234340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021268-428F-0275-A560-980E2CC0C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</a:t>
            </a:r>
            <a:br>
              <a:rPr lang="de-DE" dirty="0"/>
            </a:br>
            <a:r>
              <a:rPr lang="de-DE" dirty="0"/>
              <a:t>Szenario Klimaneutralität 2045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D6F526-BE0E-5EC2-8079-015E0423A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9E1A8D-95C9-1F5F-52D3-2C47D2FBD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2B1C0EA-F663-118E-C13B-D39503E4A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19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D56176FE-8755-BB06-79C7-682560ADF89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Aufbau auf EU-Zielen zur Klimaneutralität</a:t>
            </a:r>
          </a:p>
          <a:p>
            <a:r>
              <a:rPr lang="de-DE" dirty="0"/>
              <a:t>Berechnungsgrundlage bietet das Modell SCOPE-Path</a:t>
            </a:r>
          </a:p>
          <a:p>
            <a:r>
              <a:rPr lang="de-DE" dirty="0"/>
              <a:t>Annahmen basierend auf dem “Ariadne-Report“ des PIK</a:t>
            </a:r>
          </a:p>
          <a:p>
            <a:endParaRPr lang="de-DE" dirty="0"/>
          </a:p>
        </p:txBody>
      </p:sp>
      <p:sp>
        <p:nvSpPr>
          <p:cNvPr id="9" name="Inhaltsplatzhalter 17">
            <a:extLst>
              <a:ext uri="{FF2B5EF4-FFF2-40B4-BE49-F238E27FC236}">
                <a16:creationId xmlns:a16="http://schemas.microsoft.com/office/drawing/2014/main" id="{50E86DD1-20FF-F25E-60E4-77256046ABF8}"/>
              </a:ext>
            </a:extLst>
          </p:cNvPr>
          <p:cNvSpPr txBox="1">
            <a:spLocks/>
          </p:cNvSpPr>
          <p:nvPr/>
        </p:nvSpPr>
        <p:spPr>
          <a:xfrm>
            <a:off x="479425" y="5107279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15 ff. </a:t>
            </a:r>
          </a:p>
        </p:txBody>
      </p:sp>
      <p:graphicFrame>
        <p:nvGraphicFramePr>
          <p:cNvPr id="11" name="Tabelle 11">
            <a:extLst>
              <a:ext uri="{FF2B5EF4-FFF2-40B4-BE49-F238E27FC236}">
                <a16:creationId xmlns:a16="http://schemas.microsoft.com/office/drawing/2014/main" id="{4A44759A-5275-3D5D-7806-33CCD5880F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1465041"/>
              </p:ext>
            </p:extLst>
          </p:nvPr>
        </p:nvGraphicFramePr>
        <p:xfrm>
          <a:off x="479425" y="2303463"/>
          <a:ext cx="11226798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42266">
                  <a:extLst>
                    <a:ext uri="{9D8B030D-6E8A-4147-A177-3AD203B41FA5}">
                      <a16:colId xmlns:a16="http://schemas.microsoft.com/office/drawing/2014/main" val="2780795700"/>
                    </a:ext>
                  </a:extLst>
                </a:gridCol>
                <a:gridCol w="3742266">
                  <a:extLst>
                    <a:ext uri="{9D8B030D-6E8A-4147-A177-3AD203B41FA5}">
                      <a16:colId xmlns:a16="http://schemas.microsoft.com/office/drawing/2014/main" val="2307312923"/>
                    </a:ext>
                  </a:extLst>
                </a:gridCol>
                <a:gridCol w="3742266">
                  <a:extLst>
                    <a:ext uri="{9D8B030D-6E8A-4147-A177-3AD203B41FA5}">
                      <a16:colId xmlns:a16="http://schemas.microsoft.com/office/drawing/2014/main" val="1406945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Energieträger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Ausbauziel 2030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Ausbauziel 2045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9689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Photovoltaik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185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400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1451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Windkraft </a:t>
                      </a:r>
                      <a:r>
                        <a:rPr lang="de-DE" dirty="0" err="1"/>
                        <a:t>Onshore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83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130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771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Windkraft Offshore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20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571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Wasserkraft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14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14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3887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Müll-HKW/Klärgas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2603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Summe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307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586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8784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4813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 der Präsentation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8800" y="981075"/>
            <a:ext cx="11227300" cy="5426925"/>
          </a:xfrm>
        </p:spPr>
        <p:txBody>
          <a:bodyPr/>
          <a:lstStyle/>
          <a:p>
            <a:r>
              <a:rPr lang="de-DE" dirty="0"/>
              <a:t>Thematische und begriffliche Einleitung in den Begriff der Kraftwerksreserven</a:t>
            </a:r>
          </a:p>
          <a:p>
            <a:r>
              <a:rPr lang="de-DE" dirty="0"/>
              <a:t>Wie funktioniert der deutsche Strommarkt?</a:t>
            </a:r>
          </a:p>
          <a:p>
            <a:r>
              <a:rPr lang="de-DE" dirty="0"/>
              <a:t>Kraftwerksreserven zur Frequenzstabilisierung</a:t>
            </a:r>
          </a:p>
          <a:p>
            <a:r>
              <a:rPr lang="de-DE" dirty="0"/>
              <a:t>Kraftwerksreserven zur Reserveleistungsvorhaltung</a:t>
            </a:r>
          </a:p>
          <a:p>
            <a:r>
              <a:rPr lang="de-DE" dirty="0"/>
              <a:t>Versorgungslage der Reserven</a:t>
            </a:r>
          </a:p>
          <a:p>
            <a:r>
              <a:rPr lang="de-DE" dirty="0"/>
              <a:t>Zukünftige Entwicklung der Reserven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39927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5D9618-69A8-08EE-D867-E719D7E5F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</a:t>
            </a:r>
            <a:br>
              <a:rPr lang="de-DE" dirty="0"/>
            </a:br>
            <a:r>
              <a:rPr lang="de-DE" dirty="0"/>
              <a:t>Ergebnisse der Studie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716054-E481-354A-E2C5-8AC30466A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672BF9-8923-AD16-A89C-0BA7FCB6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7426B1-DE27-B795-E473-8F9A31878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20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DCB796E4-8F39-2D3F-E052-27B8EF12EF1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4908121" cy="1646270"/>
          </a:xfrm>
        </p:spPr>
        <p:txBody>
          <a:bodyPr/>
          <a:lstStyle/>
          <a:p>
            <a:r>
              <a:rPr lang="de-DE" dirty="0"/>
              <a:t>Auch hier: Deckung der Residuallast über Gaskraftwerke</a:t>
            </a:r>
          </a:p>
          <a:p>
            <a:r>
              <a:rPr lang="de-DE" dirty="0"/>
              <a:t>Benötigte Leistung von 58 GW schon 2030</a:t>
            </a:r>
          </a:p>
          <a:p>
            <a:r>
              <a:rPr lang="de-DE" dirty="0"/>
              <a:t>Danach schrittweise Umstellung auf Wasserstoff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62A0A3D0-19AA-5C09-B187-D30211CFCE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413" y="1057537"/>
            <a:ext cx="6231162" cy="5347011"/>
          </a:xfrm>
        </p:spPr>
      </p:pic>
      <p:sp>
        <p:nvSpPr>
          <p:cNvPr id="14" name="Inhaltsplatzhalter 17">
            <a:extLst>
              <a:ext uri="{FF2B5EF4-FFF2-40B4-BE49-F238E27FC236}">
                <a16:creationId xmlns:a16="http://schemas.microsoft.com/office/drawing/2014/main" id="{BAF02411-0BDA-6FFD-4DBB-5E478EC8A8C7}"/>
              </a:ext>
            </a:extLst>
          </p:cNvPr>
          <p:cNvSpPr txBox="1">
            <a:spLocks/>
          </p:cNvSpPr>
          <p:nvPr/>
        </p:nvSpPr>
        <p:spPr>
          <a:xfrm>
            <a:off x="3636447" y="5511188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10</a:t>
            </a:r>
          </a:p>
        </p:txBody>
      </p:sp>
    </p:spTree>
    <p:extLst>
      <p:ext uri="{BB962C8B-B14F-4D97-AF65-F5344CB8AC3E}">
        <p14:creationId xmlns:p14="http://schemas.microsoft.com/office/powerpoint/2010/main" val="27724538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7ACCAF-4EDD-3729-D5E1-A927BF8ED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Zukünftige Entwicklung der Reserve</a:t>
            </a:r>
            <a:br>
              <a:rPr lang="de-DE" dirty="0"/>
            </a:br>
            <a:r>
              <a:rPr lang="de-DE" dirty="0"/>
              <a:t>Regelenergiebedarf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5ED44F-5936-E9B9-1414-68FF965633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424" y="1125538"/>
            <a:ext cx="5472000" cy="5256212"/>
          </a:xfrm>
        </p:spPr>
        <p:txBody>
          <a:bodyPr>
            <a:normAutofit/>
          </a:bodyPr>
          <a:lstStyle/>
          <a:p>
            <a:r>
              <a:rPr lang="de-DE" dirty="0"/>
              <a:t>Wasserkraft und Backup-Gaskraftwerke</a:t>
            </a:r>
          </a:p>
          <a:p>
            <a:r>
              <a:rPr lang="de-DE" dirty="0"/>
              <a:t>Flexibilisierung der Verbraucher zentraler Punkt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2EE95570-6756-C4E3-9486-8E66F21AB2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559421"/>
            <a:ext cx="4854575" cy="5677866"/>
          </a:xfrm>
          <a:noFill/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65C7EA-0C77-60B3-87D4-64182E1C3F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22.11.2022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1EF36F9-1059-3FA4-1E20-15D1B66F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B197E08-7FA9-1FE3-7D8F-866CBFF7E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21</a:t>
            </a:fld>
            <a:endParaRPr lang="de-DE"/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7904967E-CC89-8A0E-7CD1-A7279F230814}"/>
              </a:ext>
            </a:extLst>
          </p:cNvPr>
          <p:cNvSpPr txBox="1">
            <a:spLocks/>
          </p:cNvSpPr>
          <p:nvPr/>
        </p:nvSpPr>
        <p:spPr>
          <a:xfrm>
            <a:off x="5104732" y="5519650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9</a:t>
            </a:r>
          </a:p>
        </p:txBody>
      </p:sp>
    </p:spTree>
    <p:extLst>
      <p:ext uri="{BB962C8B-B14F-4D97-AF65-F5344CB8AC3E}">
        <p14:creationId xmlns:p14="http://schemas.microsoft.com/office/powerpoint/2010/main" val="3707491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399541-9D53-F5A0-9C1D-787DCE0AA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Begriffliche und thematische Einleitung in den Begriff der Kraftwerksreserven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B2FE8C5-D37F-6CC4-6670-71B1751ED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00" y="981075"/>
            <a:ext cx="11227300" cy="5426925"/>
          </a:xfrm>
        </p:spPr>
        <p:txBody>
          <a:bodyPr/>
          <a:lstStyle/>
          <a:p>
            <a:r>
              <a:rPr lang="de-DE" dirty="0"/>
              <a:t>Frequenzstabilisierung und Reserveleistungsvorhaltung</a:t>
            </a:r>
          </a:p>
          <a:p>
            <a:r>
              <a:rPr lang="de-DE" dirty="0"/>
              <a:t>Herausforderungen aufgrund des Russland-Ukraine-Konflikts:</a:t>
            </a:r>
          </a:p>
          <a:p>
            <a:pPr lvl="1"/>
            <a:r>
              <a:rPr lang="de-DE" dirty="0"/>
              <a:t>Ausgefallene Gaslieferungen </a:t>
            </a:r>
            <a:r>
              <a:rPr lang="de-DE" dirty="0">
                <a:sym typeface="Wingdings" panose="05000000000000000000" pitchFamily="2" charset="2"/>
              </a:rPr>
              <a:t> steigende Energiepreise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Maßnahmen zur Reduzierung von Gas an der Stromproduktion</a:t>
            </a:r>
          </a:p>
          <a:p>
            <a:r>
              <a:rPr lang="de-DE" dirty="0">
                <a:sym typeface="Wingdings" panose="05000000000000000000" pitchFamily="2" charset="2"/>
              </a:rPr>
              <a:t>Herausforderungen aufgrund des steigenden Anteils erneuerbarer Energien an der Stromproduktion: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Fehlende </a:t>
            </a:r>
            <a:r>
              <a:rPr lang="de-DE" dirty="0" err="1">
                <a:sym typeface="Wingdings" panose="05000000000000000000" pitchFamily="2" charset="2"/>
              </a:rPr>
              <a:t>Momentanreserve</a:t>
            </a:r>
            <a:endParaRPr lang="de-DE" dirty="0">
              <a:sym typeface="Wingdings" panose="05000000000000000000" pitchFamily="2" charset="2"/>
            </a:endParaRPr>
          </a:p>
          <a:p>
            <a:pPr lvl="1"/>
            <a:r>
              <a:rPr lang="de-DE" dirty="0">
                <a:sym typeface="Wingdings" panose="05000000000000000000" pitchFamily="2" charset="2"/>
              </a:rPr>
              <a:t>Größere Reserven um überregionale Schwankungen auszugleichen (geht mit Netzausbau einher)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Fehlende Planbarkeit von Betriebsstunden  geringe Wirtschaftlichkeit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33A891-C5AA-6631-A633-01904768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5936867-4CA3-854F-C5AD-CEA05401F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AB37AB5-4237-B77E-F9A2-DB9B82CA2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8280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8">
            <a:extLst>
              <a:ext uri="{FF2B5EF4-FFF2-40B4-BE49-F238E27FC236}">
                <a16:creationId xmlns:a16="http://schemas.microsoft.com/office/drawing/2014/main" id="{2538D068-3FF8-D52E-313D-593F4C52646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44693" y="3407225"/>
            <a:ext cx="4176000" cy="3132000"/>
            <a:chOff x="4391" y="2419"/>
            <a:chExt cx="2316" cy="1737"/>
          </a:xfrm>
        </p:grpSpPr>
        <p:sp>
          <p:nvSpPr>
            <p:cNvPr id="26" name="AutoShape 7">
              <a:extLst>
                <a:ext uri="{FF2B5EF4-FFF2-40B4-BE49-F238E27FC236}">
                  <a16:creationId xmlns:a16="http://schemas.microsoft.com/office/drawing/2014/main" id="{9D6CA7A4-FF7C-91CE-9F4C-B0CC92C944CA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391" y="2419"/>
              <a:ext cx="2316" cy="17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pic>
          <p:nvPicPr>
            <p:cNvPr id="3081" name="Picture 9">
              <a:extLst>
                <a:ext uri="{FF2B5EF4-FFF2-40B4-BE49-F238E27FC236}">
                  <a16:creationId xmlns:a16="http://schemas.microsoft.com/office/drawing/2014/main" id="{9BB80C62-FEBC-47CA-E94D-A13246BD2A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91" y="2419"/>
              <a:ext cx="2317" cy="1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1" name="Group 4">
            <a:extLst>
              <a:ext uri="{FF2B5EF4-FFF2-40B4-BE49-F238E27FC236}">
                <a16:creationId xmlns:a16="http://schemas.microsoft.com/office/drawing/2014/main" id="{50BEDD32-9AC1-0CE3-ACCE-7DCFBEECFE2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46148" y="491126"/>
            <a:ext cx="4178001" cy="3132000"/>
            <a:chOff x="4171" y="256"/>
            <a:chExt cx="2812" cy="2108"/>
          </a:xfrm>
        </p:grpSpPr>
        <p:sp>
          <p:nvSpPr>
            <p:cNvPr id="22" name="AutoShape 3">
              <a:extLst>
                <a:ext uri="{FF2B5EF4-FFF2-40B4-BE49-F238E27FC236}">
                  <a16:creationId xmlns:a16="http://schemas.microsoft.com/office/drawing/2014/main" id="{DDDD40FB-F392-916A-DFBC-56D0039E771A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171" y="256"/>
              <a:ext cx="2812" cy="21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pic>
          <p:nvPicPr>
            <p:cNvPr id="3077" name="Picture 5">
              <a:extLst>
                <a:ext uri="{FF2B5EF4-FFF2-40B4-BE49-F238E27FC236}">
                  <a16:creationId xmlns:a16="http://schemas.microsoft.com/office/drawing/2014/main" id="{67D97774-8A51-8D5F-8C60-919F5DB1D3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71" y="256"/>
              <a:ext cx="2813" cy="21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 funktioniert der deutsche Strommarkt?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18" name="Inhaltsplatzhalter 17">
            <a:extLst>
              <a:ext uri="{FF2B5EF4-FFF2-40B4-BE49-F238E27FC236}">
                <a16:creationId xmlns:a16="http://schemas.microsoft.com/office/drawing/2014/main" id="{92594184-A35D-E761-E97F-19F6FA28F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6" y="1125538"/>
            <a:ext cx="6490718" cy="5256000"/>
          </a:xfrm>
        </p:spPr>
        <p:txBody>
          <a:bodyPr/>
          <a:lstStyle/>
          <a:p>
            <a:r>
              <a:rPr lang="de-DE" dirty="0"/>
              <a:t>Energy-</a:t>
            </a:r>
            <a:r>
              <a:rPr lang="de-DE" dirty="0" err="1"/>
              <a:t>Only</a:t>
            </a:r>
            <a:r>
              <a:rPr lang="de-DE" dirty="0"/>
              <a:t>-Market (EOM)</a:t>
            </a:r>
          </a:p>
          <a:p>
            <a:r>
              <a:rPr lang="de-DE" dirty="0"/>
              <a:t>Merit Order – Kraftwerke werden mit entsprechenden Grenzkosten aufsteigend aufgelistet</a:t>
            </a:r>
          </a:p>
          <a:p>
            <a:r>
              <a:rPr lang="de-DE" dirty="0"/>
              <a:t>Grenzkostenkraftwerk deckt Angebot und Nachfrage </a:t>
            </a:r>
            <a:r>
              <a:rPr lang="de-DE" dirty="0">
                <a:sym typeface="Wingdings" panose="05000000000000000000" pitchFamily="2" charset="2"/>
              </a:rPr>
              <a:t> legt Strompreis für alle fest</a:t>
            </a:r>
            <a:r>
              <a:rPr lang="de-DE" dirty="0"/>
              <a:t> </a:t>
            </a:r>
          </a:p>
          <a:p>
            <a:r>
              <a:rPr lang="de-DE" dirty="0"/>
              <a:t>Merit Order Effekt:</a:t>
            </a:r>
          </a:p>
          <a:p>
            <a:pPr lvl="1"/>
            <a:r>
              <a:rPr lang="de-DE" dirty="0"/>
              <a:t>EE haben Grenzkosten nahe null</a:t>
            </a:r>
          </a:p>
          <a:p>
            <a:pPr lvl="1"/>
            <a:r>
              <a:rPr lang="de-DE" dirty="0"/>
              <a:t>Drücken den Strompreis</a:t>
            </a:r>
          </a:p>
          <a:p>
            <a:pPr lvl="1"/>
            <a:r>
              <a:rPr lang="de-DE" dirty="0"/>
              <a:t>Konventionelle Kraftwerke rücken nach rechts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 Folge: Volatile Strompreise, unvorhersehbare Betriebsstunden für  konventionelle Kraftwerke, häufig unwirtschaftlich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" name="Inhaltsplatzhalter 17">
            <a:extLst>
              <a:ext uri="{FF2B5EF4-FFF2-40B4-BE49-F238E27FC236}">
                <a16:creationId xmlns:a16="http://schemas.microsoft.com/office/drawing/2014/main" id="{1D239E70-C670-EB8F-3FC0-CFBFA575B8AC}"/>
              </a:ext>
            </a:extLst>
          </p:cNvPr>
          <p:cNvSpPr txBox="1">
            <a:spLocks/>
          </p:cNvSpPr>
          <p:nvPr/>
        </p:nvSpPr>
        <p:spPr>
          <a:xfrm>
            <a:off x="7510693" y="3259653"/>
            <a:ext cx="6490718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>
                <a:solidFill>
                  <a:schemeClr val="bg2">
                    <a:lumMod val="75000"/>
                  </a:schemeClr>
                </a:solidFill>
              </a:rPr>
              <a:t>https://mediatum.ub.tum.de/node?id=1608886</a:t>
            </a:r>
            <a:endParaRPr lang="de-DE" sz="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Inhaltsplatzhalter 17">
            <a:extLst>
              <a:ext uri="{FF2B5EF4-FFF2-40B4-BE49-F238E27FC236}">
                <a16:creationId xmlns:a16="http://schemas.microsoft.com/office/drawing/2014/main" id="{EA692F10-7783-A50F-7139-53480913CF16}"/>
              </a:ext>
            </a:extLst>
          </p:cNvPr>
          <p:cNvSpPr txBox="1">
            <a:spLocks/>
          </p:cNvSpPr>
          <p:nvPr/>
        </p:nvSpPr>
        <p:spPr>
          <a:xfrm>
            <a:off x="7480532" y="6147546"/>
            <a:ext cx="6490718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https://mediatum.ub.tum.de/node?id=1608886</a:t>
            </a:r>
          </a:p>
        </p:txBody>
      </p:sp>
    </p:spTree>
    <p:extLst>
      <p:ext uri="{BB962C8B-B14F-4D97-AF65-F5344CB8AC3E}">
        <p14:creationId xmlns:p14="http://schemas.microsoft.com/office/powerpoint/2010/main" val="3197269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98C2638A-AD61-346F-7BF0-4812C1305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500" y="3429000"/>
            <a:ext cx="8022824" cy="281022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16BDE89-C09E-1655-95FE-C46221818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2142" y="914399"/>
            <a:ext cx="3238721" cy="284696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Kraftwerksreserven zur Frequenzstabilisierung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5</a:t>
            </a:fld>
            <a:endParaRPr lang="de-DE"/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BF2FF004-AA32-BDD4-FED7-8A3494CECA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8112484" cy="4292015"/>
          </a:xfrm>
        </p:spPr>
        <p:txBody>
          <a:bodyPr/>
          <a:lstStyle/>
          <a:p>
            <a:r>
              <a:rPr lang="en-US" dirty="0" err="1"/>
              <a:t>Allgemein</a:t>
            </a:r>
            <a:r>
              <a:rPr lang="en-US" dirty="0"/>
              <a:t> am </a:t>
            </a:r>
            <a:r>
              <a:rPr lang="en-US" dirty="0" err="1"/>
              <a:t>Regelenergiemarkt</a:t>
            </a:r>
            <a:r>
              <a:rPr lang="en-US" dirty="0"/>
              <a:t> </a:t>
            </a:r>
            <a:r>
              <a:rPr lang="en-US" dirty="0" err="1"/>
              <a:t>gehandelt</a:t>
            </a:r>
            <a:endParaRPr lang="en-US" dirty="0"/>
          </a:p>
          <a:p>
            <a:r>
              <a:rPr lang="en-US" dirty="0" err="1"/>
              <a:t>Regelleistung</a:t>
            </a:r>
            <a:r>
              <a:rPr lang="en-US" dirty="0"/>
              <a:t>: 	</a:t>
            </a:r>
            <a:r>
              <a:rPr lang="en-US" dirty="0" err="1"/>
              <a:t>Reservierung</a:t>
            </a:r>
            <a:r>
              <a:rPr lang="en-US" dirty="0"/>
              <a:t> von </a:t>
            </a:r>
            <a:r>
              <a:rPr lang="en-US" dirty="0" err="1"/>
              <a:t>Kraftwerksleistung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</a:t>
            </a:r>
            <a:r>
              <a:rPr lang="en-US" dirty="0" err="1"/>
              <a:t>Vergütung</a:t>
            </a:r>
            <a:r>
              <a:rPr lang="en-US" dirty="0"/>
              <a:t> von </a:t>
            </a:r>
            <a:r>
              <a:rPr lang="en-US" dirty="0" err="1"/>
              <a:t>vorgehaltener</a:t>
            </a:r>
            <a:r>
              <a:rPr lang="en-US" dirty="0"/>
              <a:t> </a:t>
            </a:r>
            <a:r>
              <a:rPr lang="en-US" dirty="0" err="1"/>
              <a:t>Leistung</a:t>
            </a:r>
            <a:r>
              <a:rPr lang="en-US" dirty="0"/>
              <a:t> (</a:t>
            </a:r>
            <a:r>
              <a:rPr lang="en-US" dirty="0" err="1"/>
              <a:t>Leistungspreis</a:t>
            </a:r>
            <a:r>
              <a:rPr lang="en-US" dirty="0"/>
              <a:t>) </a:t>
            </a:r>
          </a:p>
          <a:p>
            <a:r>
              <a:rPr lang="en-US" dirty="0" err="1"/>
              <a:t>Regelarbeit</a:t>
            </a:r>
            <a:r>
              <a:rPr lang="en-US" dirty="0"/>
              <a:t>: </a:t>
            </a:r>
            <a:r>
              <a:rPr lang="en-US" dirty="0" err="1"/>
              <a:t>Ausgleich</a:t>
            </a:r>
            <a:r>
              <a:rPr lang="en-US" dirty="0"/>
              <a:t> von </a:t>
            </a:r>
            <a:r>
              <a:rPr lang="en-US" dirty="0" err="1"/>
              <a:t>Regelzonenungleichgewichten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</a:t>
            </a:r>
            <a:r>
              <a:rPr lang="en-US" dirty="0" err="1"/>
              <a:t>Vergütung</a:t>
            </a:r>
            <a:r>
              <a:rPr lang="en-US" dirty="0"/>
              <a:t> von </a:t>
            </a:r>
            <a:r>
              <a:rPr lang="en-US" dirty="0" err="1"/>
              <a:t>tatsächlich</a:t>
            </a:r>
            <a:r>
              <a:rPr lang="en-US" dirty="0"/>
              <a:t> </a:t>
            </a:r>
            <a:r>
              <a:rPr lang="en-US" dirty="0" err="1"/>
              <a:t>erbrachter</a:t>
            </a:r>
            <a:r>
              <a:rPr lang="en-US" dirty="0"/>
              <a:t> Arbeit in MWh (</a:t>
            </a:r>
            <a:r>
              <a:rPr lang="en-US" dirty="0" err="1"/>
              <a:t>Arbeitspreis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Möglich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ist</a:t>
            </a:r>
            <a:r>
              <a:rPr lang="en-US" dirty="0">
                <a:sym typeface="Wingdings" panose="05000000000000000000" pitchFamily="2" charset="2"/>
              </a:rPr>
              <a:t> positive </a:t>
            </a:r>
            <a:r>
              <a:rPr lang="en-US" dirty="0" err="1">
                <a:sym typeface="Wingdings" panose="05000000000000000000" pitchFamily="2" charset="2"/>
              </a:rPr>
              <a:t>als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auch</a:t>
            </a:r>
            <a:r>
              <a:rPr lang="en-US" dirty="0">
                <a:sym typeface="Wingdings" panose="05000000000000000000" pitchFamily="2" charset="2"/>
              </a:rPr>
              <a:t> negative </a:t>
            </a:r>
            <a:r>
              <a:rPr lang="en-US" dirty="0" err="1">
                <a:sym typeface="Wingdings" panose="05000000000000000000" pitchFamily="2" charset="2"/>
              </a:rPr>
              <a:t>Regelarbeit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sym typeface="Wingdings" panose="05000000000000000000" pitchFamily="2" charset="2"/>
              </a:rPr>
              <a:t>Frequenz</a:t>
            </a:r>
            <a:r>
              <a:rPr lang="en-US" dirty="0">
                <a:sym typeface="Wingdings" panose="05000000000000000000" pitchFamily="2" charset="2"/>
              </a:rPr>
              <a:t> &lt; 50 Hz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Zu </a:t>
            </a:r>
            <a:r>
              <a:rPr lang="en-US" dirty="0" err="1">
                <a:sym typeface="Wingdings" panose="05000000000000000000" pitchFamily="2" charset="2"/>
              </a:rPr>
              <a:t>wenig</a:t>
            </a:r>
            <a:r>
              <a:rPr lang="en-US" dirty="0">
                <a:sym typeface="Wingdings" panose="05000000000000000000" pitchFamily="2" charset="2"/>
              </a:rPr>
              <a:t> Strom </a:t>
            </a:r>
            <a:r>
              <a:rPr lang="en-US" dirty="0" err="1">
                <a:sym typeface="Wingdings" panose="05000000000000000000" pitchFamily="2" charset="2"/>
              </a:rPr>
              <a:t>im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Netz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sym typeface="Wingdings" panose="05000000000000000000" pitchFamily="2" charset="2"/>
              </a:rPr>
              <a:t>Frequenz</a:t>
            </a:r>
            <a:r>
              <a:rPr lang="en-US" dirty="0">
                <a:sym typeface="Wingdings" panose="05000000000000000000" pitchFamily="2" charset="2"/>
              </a:rPr>
              <a:t> &gt; 50 Hz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Zu </a:t>
            </a:r>
            <a:r>
              <a:rPr lang="en-US" dirty="0" err="1">
                <a:sym typeface="Wingdings" panose="05000000000000000000" pitchFamily="2" charset="2"/>
              </a:rPr>
              <a:t>viel</a:t>
            </a:r>
            <a:r>
              <a:rPr lang="en-US" dirty="0">
                <a:sym typeface="Wingdings" panose="05000000000000000000" pitchFamily="2" charset="2"/>
              </a:rPr>
              <a:t> Strom </a:t>
            </a:r>
            <a:r>
              <a:rPr lang="en-US" dirty="0" err="1">
                <a:sym typeface="Wingdings" panose="05000000000000000000" pitchFamily="2" charset="2"/>
              </a:rPr>
              <a:t>im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Netz</a:t>
            </a: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Inhaltsplatzhalter 17">
            <a:extLst>
              <a:ext uri="{FF2B5EF4-FFF2-40B4-BE49-F238E27FC236}">
                <a16:creationId xmlns:a16="http://schemas.microsoft.com/office/drawing/2014/main" id="{A629C19D-1CB2-68D4-C6BD-2274393F64AF}"/>
              </a:ext>
            </a:extLst>
          </p:cNvPr>
          <p:cNvSpPr txBox="1">
            <a:spLocks/>
          </p:cNvSpPr>
          <p:nvPr/>
        </p:nvSpPr>
        <p:spPr>
          <a:xfrm>
            <a:off x="4186903" y="6147305"/>
            <a:ext cx="4939844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https://link.springer.com/book/10.1007/978-3-658-38418-0</a:t>
            </a:r>
          </a:p>
        </p:txBody>
      </p:sp>
      <p:sp>
        <p:nvSpPr>
          <p:cNvPr id="8" name="Inhaltsplatzhalter 17">
            <a:extLst>
              <a:ext uri="{FF2B5EF4-FFF2-40B4-BE49-F238E27FC236}">
                <a16:creationId xmlns:a16="http://schemas.microsoft.com/office/drawing/2014/main" id="{4DAB7B08-4866-4EA6-AA5E-DBEC756B3E95}"/>
              </a:ext>
            </a:extLst>
          </p:cNvPr>
          <p:cNvSpPr txBox="1">
            <a:spLocks/>
          </p:cNvSpPr>
          <p:nvPr/>
        </p:nvSpPr>
        <p:spPr>
          <a:xfrm rot="16200000">
            <a:off x="10421483" y="2038015"/>
            <a:ext cx="2810222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https://link.springer.com/book/10.1007/978-3-658-38418-0</a:t>
            </a:r>
          </a:p>
        </p:txBody>
      </p:sp>
    </p:spTree>
    <p:extLst>
      <p:ext uri="{BB962C8B-B14F-4D97-AF65-F5344CB8AC3E}">
        <p14:creationId xmlns:p14="http://schemas.microsoft.com/office/powerpoint/2010/main" val="2064965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Rotierende Schwungmassen aus z. B. Generatoren</a:t>
            </a:r>
          </a:p>
          <a:p>
            <a:r>
              <a:rPr lang="de-DE" dirty="0"/>
              <a:t>Wirken intrinsisch auf die Netzfrequenz</a:t>
            </a:r>
          </a:p>
          <a:p>
            <a:r>
              <a:rPr lang="de-DE" dirty="0"/>
              <a:t>Bei Frequenzabfall langsamere Rotation</a:t>
            </a:r>
          </a:p>
          <a:p>
            <a:r>
              <a:rPr lang="de-DE" dirty="0"/>
              <a:t>Bei Frequenzanstieg schnellere Rotation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 - </a:t>
            </a:r>
            <a:r>
              <a:rPr lang="de-DE" dirty="0" err="1"/>
              <a:t>Momentanreserve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6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54B09C0-81C9-7C3C-308D-F4CD8F9E3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5781" y="3234906"/>
            <a:ext cx="6820437" cy="2711122"/>
          </a:xfrm>
          <a:prstGeom prst="rect">
            <a:avLst/>
          </a:prstGeom>
          <a:noFill/>
        </p:spPr>
      </p:pic>
      <p:sp>
        <p:nvSpPr>
          <p:cNvPr id="8" name="Inhaltsplatzhalter 17">
            <a:extLst>
              <a:ext uri="{FF2B5EF4-FFF2-40B4-BE49-F238E27FC236}">
                <a16:creationId xmlns:a16="http://schemas.microsoft.com/office/drawing/2014/main" id="{532B27D0-F818-C896-1467-A44BEDA54C6B}"/>
              </a:ext>
            </a:extLst>
          </p:cNvPr>
          <p:cNvSpPr txBox="1">
            <a:spLocks/>
          </p:cNvSpPr>
          <p:nvPr/>
        </p:nvSpPr>
        <p:spPr>
          <a:xfrm>
            <a:off x="2932730" y="5946028"/>
            <a:ext cx="7677751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https://www.bundesnetzagentur.de/SharedDocs/Mediathek/Monitoringberichte/Monitoringbericht_Energie2021.pdf?__blob=publicationFile&amp;v=2</a:t>
            </a:r>
          </a:p>
        </p:txBody>
      </p:sp>
    </p:spTree>
    <p:extLst>
      <p:ext uri="{BB962C8B-B14F-4D97-AF65-F5344CB8AC3E}">
        <p14:creationId xmlns:p14="http://schemas.microsoft.com/office/powerpoint/2010/main" val="2153387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BAA6C6-CA51-059D-FFE5-398BA5EE0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 - Primärreserve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48D2D8-390E-779A-7082-6D63DE002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97351" y="1125538"/>
            <a:ext cx="2717393" cy="961960"/>
          </a:xfrm>
        </p:spPr>
        <p:txBody>
          <a:bodyPr/>
          <a:lstStyle/>
          <a:p>
            <a:pPr marL="0" indent="0">
              <a:buNone/>
            </a:pP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AB0551-218E-14D9-F1F5-5C6FEBDBB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A6CDDEF-AC6D-3286-FD8E-9F4409CAB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2B71D9-91C0-AE8F-6C35-D85496DF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7</a:t>
            </a:fld>
            <a:endParaRPr lang="de-DE"/>
          </a:p>
        </p:txBody>
      </p:sp>
      <p:graphicFrame>
        <p:nvGraphicFramePr>
          <p:cNvPr id="9" name="Tabelle 9">
            <a:extLst>
              <a:ext uri="{FF2B5EF4-FFF2-40B4-BE49-F238E27FC236}">
                <a16:creationId xmlns:a16="http://schemas.microsoft.com/office/drawing/2014/main" id="{2A42DBC3-88A6-F051-319B-EF7093150B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5890148"/>
              </p:ext>
            </p:extLst>
          </p:nvPr>
        </p:nvGraphicFramePr>
        <p:xfrm>
          <a:off x="603851" y="882630"/>
          <a:ext cx="6788987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7939">
                  <a:extLst>
                    <a:ext uri="{9D8B030D-6E8A-4147-A177-3AD203B41FA5}">
                      <a16:colId xmlns:a16="http://schemas.microsoft.com/office/drawing/2014/main" val="4036590929"/>
                    </a:ext>
                  </a:extLst>
                </a:gridCol>
                <a:gridCol w="3911048">
                  <a:extLst>
                    <a:ext uri="{9D8B030D-6E8A-4147-A177-3AD203B41FA5}">
                      <a16:colId xmlns:a16="http://schemas.microsoft.com/office/drawing/2014/main" val="4599191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Regelenergieart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Primärregelreserve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1295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Bereitstellung durch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ENTSO-E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8549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Aktivierung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Frequenzgesteuert: Eingriff vor Ort</a:t>
                      </a:r>
                    </a:p>
                    <a:p>
                      <a:r>
                        <a:rPr lang="de-DE" dirty="0"/>
                        <a:t>durch Anbieter der PRL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1464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Volle Leistung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Innerhalb von 30 Sekunden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9389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Abzudeckender Zeitraum nach Störungsfall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 bis 15 Minuten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1435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Vergütung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Leistungspreis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7125222"/>
                  </a:ext>
                </a:extLst>
              </a:tr>
            </a:tbl>
          </a:graphicData>
        </a:graphic>
      </p:graphicFrame>
      <p:pic>
        <p:nvPicPr>
          <p:cNvPr id="10" name="Grafik 9">
            <a:extLst>
              <a:ext uri="{FF2B5EF4-FFF2-40B4-BE49-F238E27FC236}">
                <a16:creationId xmlns:a16="http://schemas.microsoft.com/office/drawing/2014/main" id="{F9C5458D-BE4F-6FD7-7F73-AD79852688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8742" y="916236"/>
            <a:ext cx="2811933" cy="280125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65673DC4-B63C-7051-4716-68C2930AC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6463" y="3682024"/>
            <a:ext cx="6679074" cy="2654931"/>
          </a:xfrm>
          <a:prstGeom prst="rect">
            <a:avLst/>
          </a:prstGeom>
          <a:noFill/>
        </p:spPr>
      </p:pic>
      <p:sp>
        <p:nvSpPr>
          <p:cNvPr id="8" name="Inhaltsplatzhalter 17">
            <a:extLst>
              <a:ext uri="{FF2B5EF4-FFF2-40B4-BE49-F238E27FC236}">
                <a16:creationId xmlns:a16="http://schemas.microsoft.com/office/drawing/2014/main" id="{361CA707-D6A2-DD96-B53A-C1A93A4CC2AF}"/>
              </a:ext>
            </a:extLst>
          </p:cNvPr>
          <p:cNvSpPr txBox="1">
            <a:spLocks/>
          </p:cNvSpPr>
          <p:nvPr/>
        </p:nvSpPr>
        <p:spPr>
          <a:xfrm rot="16200000">
            <a:off x="9118228" y="999289"/>
            <a:ext cx="4939844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https://www.entsoe.eu/network_codes/eb/fcr/#basic-principle</a:t>
            </a:r>
          </a:p>
        </p:txBody>
      </p:sp>
    </p:spTree>
    <p:extLst>
      <p:ext uri="{BB962C8B-B14F-4D97-AF65-F5344CB8AC3E}">
        <p14:creationId xmlns:p14="http://schemas.microsoft.com/office/powerpoint/2010/main" val="22037070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 – Sekundär- und Minutenreserve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     </a:t>
            </a:r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8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4BCE042-6587-E9D0-A7C6-9EA89355E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321" y="3776662"/>
            <a:ext cx="6539359" cy="2599394"/>
          </a:xfrm>
          <a:prstGeom prst="rect">
            <a:avLst/>
          </a:prstGeom>
          <a:noFill/>
        </p:spPr>
      </p:pic>
      <p:graphicFrame>
        <p:nvGraphicFramePr>
          <p:cNvPr id="8" name="Tabelle 8">
            <a:extLst>
              <a:ext uri="{FF2B5EF4-FFF2-40B4-BE49-F238E27FC236}">
                <a16:creationId xmlns:a16="http://schemas.microsoft.com/office/drawing/2014/main" id="{83CE32DB-5959-F590-64E0-6E6AB2980A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2271589"/>
              </p:ext>
            </p:extLst>
          </p:nvPr>
        </p:nvGraphicFramePr>
        <p:xfrm>
          <a:off x="477257" y="1203960"/>
          <a:ext cx="10857852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70124">
                  <a:extLst>
                    <a:ext uri="{9D8B030D-6E8A-4147-A177-3AD203B41FA5}">
                      <a16:colId xmlns:a16="http://schemas.microsoft.com/office/drawing/2014/main" val="2892116863"/>
                    </a:ext>
                  </a:extLst>
                </a:gridCol>
                <a:gridCol w="3868443">
                  <a:extLst>
                    <a:ext uri="{9D8B030D-6E8A-4147-A177-3AD203B41FA5}">
                      <a16:colId xmlns:a16="http://schemas.microsoft.com/office/drawing/2014/main" val="2219392579"/>
                    </a:ext>
                  </a:extLst>
                </a:gridCol>
                <a:gridCol w="3619285">
                  <a:extLst>
                    <a:ext uri="{9D8B030D-6E8A-4147-A177-3AD203B41FA5}">
                      <a16:colId xmlns:a16="http://schemas.microsoft.com/office/drawing/2014/main" val="10106650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Regelenergieart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Sekundärregelreserve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Minutenreserve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075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Bereitstellung durch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Übertragungsnetzbetreiber (ÜNB)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1384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Aktivierung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Manuelle Anforderung durch ÜNB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Löst automatisch PRL ab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4159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Volle Leistung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Innerhalb von 5 Minuten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Innerhalb von 15 Minuten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1578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Abzudeckender Zeitraum nach Störungsfall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Ab 30 Sekunden bis 15 Minuten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Ab 5 Minuten bis 60 Minuten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3340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Vergütung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Arbeits- und Leistungspreis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61436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8651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 – Primärenergieträger und Einsatzzeiten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9425" y="1125539"/>
            <a:ext cx="11235319" cy="458424"/>
          </a:xfrm>
        </p:spPr>
        <p:txBody>
          <a:bodyPr/>
          <a:lstStyle/>
          <a:p>
            <a:r>
              <a:rPr lang="de-DE" dirty="0"/>
              <a:t>Kumulierte Leistung ausgewählter Primärenergieträger für die PRL, SRL und MRL in GW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marL="457200" lvl="1" indent="0">
              <a:buNone/>
            </a:pPr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9</a:t>
            </a:fld>
            <a:endParaRPr lang="de-DE"/>
          </a:p>
        </p:txBody>
      </p:sp>
      <p:graphicFrame>
        <p:nvGraphicFramePr>
          <p:cNvPr id="10" name="Tabelle 10">
            <a:extLst>
              <a:ext uri="{FF2B5EF4-FFF2-40B4-BE49-F238E27FC236}">
                <a16:creationId xmlns:a16="http://schemas.microsoft.com/office/drawing/2014/main" id="{2D8A1A34-C938-69B8-7548-CE374DB101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507559"/>
              </p:ext>
            </p:extLst>
          </p:nvPr>
        </p:nvGraphicFramePr>
        <p:xfrm>
          <a:off x="919760" y="1580662"/>
          <a:ext cx="6294943" cy="26196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2045">
                  <a:extLst>
                    <a:ext uri="{9D8B030D-6E8A-4147-A177-3AD203B41FA5}">
                      <a16:colId xmlns:a16="http://schemas.microsoft.com/office/drawing/2014/main" val="3768125107"/>
                    </a:ext>
                  </a:extLst>
                </a:gridCol>
                <a:gridCol w="760740">
                  <a:extLst>
                    <a:ext uri="{9D8B030D-6E8A-4147-A177-3AD203B41FA5}">
                      <a16:colId xmlns:a16="http://schemas.microsoft.com/office/drawing/2014/main" val="293073859"/>
                    </a:ext>
                  </a:extLst>
                </a:gridCol>
                <a:gridCol w="972057">
                  <a:extLst>
                    <a:ext uri="{9D8B030D-6E8A-4147-A177-3AD203B41FA5}">
                      <a16:colId xmlns:a16="http://schemas.microsoft.com/office/drawing/2014/main" val="2971386638"/>
                    </a:ext>
                  </a:extLst>
                </a:gridCol>
                <a:gridCol w="870625">
                  <a:extLst>
                    <a:ext uri="{9D8B030D-6E8A-4147-A177-3AD203B41FA5}">
                      <a16:colId xmlns:a16="http://schemas.microsoft.com/office/drawing/2014/main" val="2534272617"/>
                    </a:ext>
                  </a:extLst>
                </a:gridCol>
                <a:gridCol w="905075">
                  <a:extLst>
                    <a:ext uri="{9D8B030D-6E8A-4147-A177-3AD203B41FA5}">
                      <a16:colId xmlns:a16="http://schemas.microsoft.com/office/drawing/2014/main" val="4056821278"/>
                    </a:ext>
                  </a:extLst>
                </a:gridCol>
                <a:gridCol w="914401">
                  <a:extLst>
                    <a:ext uri="{9D8B030D-6E8A-4147-A177-3AD203B41FA5}">
                      <a16:colId xmlns:a16="http://schemas.microsoft.com/office/drawing/2014/main" val="143843129"/>
                    </a:ext>
                  </a:extLst>
                </a:gridCol>
              </a:tblGrid>
              <a:tr h="421132">
                <a:tc>
                  <a:txBody>
                    <a:bodyPr/>
                    <a:lstStyle/>
                    <a:p>
                      <a:r>
                        <a:rPr lang="de-DE" dirty="0"/>
                        <a:t>Technologie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SRL 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SRL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MRL 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MRL 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8856905"/>
                  </a:ext>
                </a:extLst>
              </a:tr>
              <a:tr h="240647">
                <a:tc>
                  <a:txBody>
                    <a:bodyPr/>
                    <a:lstStyle/>
                    <a:p>
                      <a:r>
                        <a:rPr lang="de-DE" dirty="0"/>
                        <a:t>Kernenergie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176871"/>
                  </a:ext>
                </a:extLst>
              </a:tr>
              <a:tr h="240647">
                <a:tc>
                  <a:txBody>
                    <a:bodyPr/>
                    <a:lstStyle/>
                    <a:p>
                      <a:r>
                        <a:rPr lang="de-DE" dirty="0"/>
                        <a:t>Braunkohle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3806654"/>
                  </a:ext>
                </a:extLst>
              </a:tr>
              <a:tr h="240647">
                <a:tc>
                  <a:txBody>
                    <a:bodyPr/>
                    <a:lstStyle/>
                    <a:p>
                      <a:r>
                        <a:rPr lang="de-DE" dirty="0"/>
                        <a:t>Steinkohle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2,98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2,88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871696"/>
                  </a:ext>
                </a:extLst>
              </a:tr>
              <a:tr h="369729">
                <a:tc>
                  <a:txBody>
                    <a:bodyPr/>
                    <a:lstStyle/>
                    <a:p>
                      <a:r>
                        <a:rPr lang="de-DE" dirty="0"/>
                        <a:t>Erdgas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3,53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3,57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7,10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6,94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0135614"/>
                  </a:ext>
                </a:extLst>
              </a:tr>
              <a:tr h="240647">
                <a:tc>
                  <a:txBody>
                    <a:bodyPr/>
                    <a:lstStyle/>
                    <a:p>
                      <a:r>
                        <a:rPr lang="de-DE" dirty="0"/>
                        <a:t>Wasser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15,10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15,15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13,99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14,01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7736393"/>
                  </a:ext>
                </a:extLst>
              </a:tr>
              <a:tr h="340738">
                <a:tc>
                  <a:txBody>
                    <a:bodyPr/>
                    <a:lstStyle/>
                    <a:p>
                      <a:r>
                        <a:rPr lang="de-DE" dirty="0"/>
                        <a:t>Batteriespeicher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616551"/>
                  </a:ext>
                </a:extLst>
              </a:tr>
            </a:tbl>
          </a:graphicData>
        </a:graphic>
      </p:graphicFrame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8F9ADC6C-09BF-8753-4620-8BD63AF5DFF9}"/>
              </a:ext>
            </a:extLst>
          </p:cNvPr>
          <p:cNvSpPr txBox="1">
            <a:spLocks/>
          </p:cNvSpPr>
          <p:nvPr/>
        </p:nvSpPr>
        <p:spPr>
          <a:xfrm>
            <a:off x="479425" y="4174848"/>
            <a:ext cx="10855369" cy="131121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Einsatzzeiten:</a:t>
            </a:r>
          </a:p>
          <a:p>
            <a:pPr lvl="1"/>
            <a:r>
              <a:rPr lang="de-DE" dirty="0"/>
              <a:t>PRL: ständige und unmittelbare Korrektur</a:t>
            </a:r>
          </a:p>
          <a:p>
            <a:pPr lvl="1"/>
            <a:r>
              <a:rPr lang="de-DE" dirty="0"/>
              <a:t>SRL: nahezu jede Viertelstunde im Jahr</a:t>
            </a:r>
          </a:p>
          <a:p>
            <a:pPr lvl="1"/>
            <a:r>
              <a:rPr lang="de-DE" dirty="0"/>
              <a:t>MRL: 2256 positiv und 974 negativ</a:t>
            </a:r>
          </a:p>
        </p:txBody>
      </p:sp>
      <p:sp>
        <p:nvSpPr>
          <p:cNvPr id="7" name="Inhaltsplatzhalter 17">
            <a:extLst>
              <a:ext uri="{FF2B5EF4-FFF2-40B4-BE49-F238E27FC236}">
                <a16:creationId xmlns:a16="http://schemas.microsoft.com/office/drawing/2014/main" id="{A4B12BC6-8A50-D3AC-528A-2328EAE471FF}"/>
              </a:ext>
            </a:extLst>
          </p:cNvPr>
          <p:cNvSpPr txBox="1">
            <a:spLocks/>
          </p:cNvSpPr>
          <p:nvPr/>
        </p:nvSpPr>
        <p:spPr>
          <a:xfrm>
            <a:off x="5696247" y="4229823"/>
            <a:ext cx="4939844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https://www.regelleistung.net/ext/</a:t>
            </a:r>
          </a:p>
        </p:txBody>
      </p:sp>
    </p:spTree>
    <p:extLst>
      <p:ext uri="{BB962C8B-B14F-4D97-AF65-F5344CB8AC3E}">
        <p14:creationId xmlns:p14="http://schemas.microsoft.com/office/powerpoint/2010/main" val="2694231971"/>
      </p:ext>
    </p:extLst>
  </p:cSld>
  <p:clrMapOvr>
    <a:masterClrMapping/>
  </p:clrMapOvr>
</p:sld>
</file>

<file path=ppt/theme/theme1.xml><?xml version="1.0" encoding="utf-8"?>
<a:theme xmlns:a="http://schemas.openxmlformats.org/drawingml/2006/main" name="1_Master_1">
  <a:themeElements>
    <a:clrScheme name="Ostfalia">
      <a:dk1>
        <a:srgbClr val="003A79"/>
      </a:dk1>
      <a:lt1>
        <a:sysClr val="window" lastClr="FFFFFF"/>
      </a:lt1>
      <a:dk2>
        <a:srgbClr val="003A79"/>
      </a:dk2>
      <a:lt2>
        <a:srgbClr val="FFFFFF"/>
      </a:lt2>
      <a:accent1>
        <a:srgbClr val="003A79"/>
      </a:accent1>
      <a:accent2>
        <a:srgbClr val="7AB51D"/>
      </a:accent2>
      <a:accent3>
        <a:srgbClr val="E2001A"/>
      </a:accent3>
      <a:accent4>
        <a:srgbClr val="009EE0"/>
      </a:accent4>
      <a:accent5>
        <a:srgbClr val="EE7F00"/>
      </a:accent5>
      <a:accent6>
        <a:srgbClr val="003A79"/>
      </a:accent6>
      <a:hlink>
        <a:srgbClr val="3333CC"/>
      </a:hlink>
      <a:folHlink>
        <a:srgbClr val="99009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marL="0" indent="0">
          <a:buFontTx/>
          <a:buNone/>
          <a:defRPr sz="180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" id="{4947CB79-B66C-4A4E-AB6A-FA5723DBCDD7}" vid="{F3CB7C8A-8C1F-4BA5-B438-D77A3C7E9DA3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1351</Words>
  <Application>Microsoft Office PowerPoint</Application>
  <PresentationFormat>Breitbild</PresentationFormat>
  <Paragraphs>289</Paragraphs>
  <Slides>21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8" baseType="lpstr">
      <vt:lpstr>Arial</vt:lpstr>
      <vt:lpstr>Calibri</vt:lpstr>
      <vt:lpstr>Courier New</vt:lpstr>
      <vt:lpstr>Symbol</vt:lpstr>
      <vt:lpstr>Wingdings</vt:lpstr>
      <vt:lpstr>1_Master_1</vt:lpstr>
      <vt:lpstr>Image</vt:lpstr>
      <vt:lpstr>Wo befinden sich Kraftwerksreserven in Deutschland?</vt:lpstr>
      <vt:lpstr>Gliederung der Präsentation</vt:lpstr>
      <vt:lpstr>Begriffliche und thematische Einleitung in den Begriff der Kraftwerksreserven </vt:lpstr>
      <vt:lpstr>Wie funktioniert der deutsche Strommarkt?</vt:lpstr>
      <vt:lpstr>Kraftwerksreserven zur Frequenzstabilisierung</vt:lpstr>
      <vt:lpstr>Kraftwerksreserven zur Frequenzstabilisierung - Momentanreserve  </vt:lpstr>
      <vt:lpstr>Kraftwerksreserven zur Frequenzstabilisierung - Primärreserve</vt:lpstr>
      <vt:lpstr>Kraftwerksreserven zur Frequenzstabilisierung – Sekundär- und Minutenreserve  </vt:lpstr>
      <vt:lpstr>Kraftwerksreserven zur Frequenzstabilisierung – Primärenergieträger und Einsatzzeiten  </vt:lpstr>
      <vt:lpstr>Kraftwerksreserven zur Reserveleistungsvorhaltung Netzreserve, Kapazitätsreserve und Sicherheitsbereitschaft</vt:lpstr>
      <vt:lpstr>Veränderungen durch den Überfall Russlands auf die Ukraine</vt:lpstr>
      <vt:lpstr>Versorgungslage der Reserven Braunkohle</vt:lpstr>
      <vt:lpstr>Versorgungslage der Reserven Steinkohle</vt:lpstr>
      <vt:lpstr>Versorgungslage der Reserven Erdgas</vt:lpstr>
      <vt:lpstr>Versorgungslage der Reserven Mineralöl</vt:lpstr>
      <vt:lpstr>Zukünftige Entwicklung der Reserven Szenario Klimaneutrale Energieversorgung 2035</vt:lpstr>
      <vt:lpstr>Zukünftige Entwicklung der Reserven Ergebnisse der Studie</vt:lpstr>
      <vt:lpstr>Zukünftige Entwicklung der Reserve Regelenergiebedarf</vt:lpstr>
      <vt:lpstr>Zukünftige Entwicklung der Reserven Szenario Klimaneutralität 2045</vt:lpstr>
      <vt:lpstr>Zukünftige Entwicklung der Reserven Ergebnisse der Studie</vt:lpstr>
      <vt:lpstr>Zukünftige Entwicklung der Reserve Regelenergiebedarf</vt:lpstr>
    </vt:vector>
  </TitlesOfParts>
  <Company>Hochschule Ostfalia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Mustertitel 1 für Präsentationen der Zentrale</dc:title>
  <dc:subject>Ostfalia Design</dc:subject>
  <dc:creator>Ostfalia</dc:creator>
  <cp:lastModifiedBy>Fynn Linnenbrügger</cp:lastModifiedBy>
  <cp:revision>42</cp:revision>
  <dcterms:created xsi:type="dcterms:W3CDTF">2018-06-25T05:28:48Z</dcterms:created>
  <dcterms:modified xsi:type="dcterms:W3CDTF">2022-11-19T15:43:49Z</dcterms:modified>
</cp:coreProperties>
</file>

<file path=docProps/thumbnail.jpeg>
</file>